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86" r:id="rId3"/>
    <p:sldId id="258" r:id="rId4"/>
    <p:sldId id="270" r:id="rId5"/>
    <p:sldId id="274" r:id="rId6"/>
    <p:sldId id="277" r:id="rId7"/>
    <p:sldId id="278" r:id="rId8"/>
    <p:sldId id="279" r:id="rId9"/>
    <p:sldId id="282" r:id="rId10"/>
    <p:sldId id="281" r:id="rId11"/>
    <p:sldId id="285" r:id="rId12"/>
    <p:sldId id="289" r:id="rId13"/>
    <p:sldId id="291" r:id="rId14"/>
    <p:sldId id="288" r:id="rId15"/>
    <p:sldId id="304" r:id="rId16"/>
    <p:sldId id="284" r:id="rId17"/>
    <p:sldId id="294" r:id="rId18"/>
    <p:sldId id="305" r:id="rId19"/>
    <p:sldId id="295" r:id="rId20"/>
    <p:sldId id="296" r:id="rId21"/>
    <p:sldId id="306" r:id="rId22"/>
    <p:sldId id="297" r:id="rId23"/>
    <p:sldId id="307" r:id="rId24"/>
    <p:sldId id="298" r:id="rId25"/>
    <p:sldId id="299" r:id="rId26"/>
    <p:sldId id="300" r:id="rId27"/>
    <p:sldId id="301" r:id="rId28"/>
    <p:sldId id="302" r:id="rId29"/>
    <p:sldId id="29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3BD243-30A2-884F-B1D2-10A298E2E65E}" v="164" dt="2023-11-29T16:10:05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197"/>
  </p:normalViewPr>
  <p:slideViewPr>
    <p:cSldViewPr snapToGrid="0">
      <p:cViewPr varScale="1">
        <p:scale>
          <a:sx n="84" d="100"/>
          <a:sy n="84" d="100"/>
        </p:scale>
        <p:origin x="614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1671E-FA53-F948-B506-E588B2E5D7B2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2F808-1802-7C4A-8C79-EA48EEC1F5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921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4F890E2E-B8CE-BC85-DC6E-68756A552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5079936"/>
            <a:ext cx="8673427" cy="969087"/>
          </a:xfrm>
          <a:ln>
            <a:noFill/>
            <a:prstDash val="dash"/>
            <a:miter lim="800000"/>
          </a:ln>
        </p:spPr>
        <p:txBody>
          <a:bodyPr anchor="ctr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Herbie Warner</a:t>
            </a:r>
          </a:p>
          <a:p>
            <a:r>
              <a:rPr lang="en-US" sz="2400">
                <a:solidFill>
                  <a:schemeClr val="bg1"/>
                </a:solidFill>
              </a:rPr>
              <a:t>Ian Osborne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6FAB-BDF2-4DDB-E901-06713A1CB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1326996"/>
            <a:ext cx="8679915" cy="2965254"/>
          </a:xfrm>
        </p:spPr>
        <p:txBody>
          <a:bodyPr anchor="ctr">
            <a:normAutofit/>
          </a:bodyPr>
          <a:lstStyle/>
          <a:p>
            <a:r>
              <a:rPr lang="en-US" sz="6700" dirty="0">
                <a:solidFill>
                  <a:schemeClr val="tx1"/>
                </a:solidFill>
              </a:rPr>
              <a:t>Study of Muon Neutrino Oscillations Using </a:t>
            </a:r>
            <a:r>
              <a:rPr lang="en-US" sz="6700" dirty="0" err="1">
                <a:solidFill>
                  <a:schemeClr val="tx1"/>
                </a:solidFill>
              </a:rPr>
              <a:t>MicroBooNE</a:t>
            </a:r>
            <a:r>
              <a:rPr lang="en-US" sz="6700" dirty="0">
                <a:solidFill>
                  <a:schemeClr val="tx1"/>
                </a:solidFill>
              </a:rPr>
              <a:t> Data </a:t>
            </a: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564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4" name="Content Placeholder 35">
            <a:extLst>
              <a:ext uri="{FF2B5EF4-FFF2-40B4-BE49-F238E27FC236}">
                <a16:creationId xmlns:a16="http://schemas.microsoft.com/office/drawing/2014/main" id="{14E27CD1-DBFB-5FB8-E5CC-36CB7B9E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5407" y="2228850"/>
            <a:ext cx="7996429" cy="3998214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6A5D-7C09-983D-526F-08954E290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5306" y="2093783"/>
            <a:ext cx="3302196" cy="4230817"/>
          </a:xfrm>
        </p:spPr>
        <p:txBody>
          <a:bodyPr anchor="ctr">
            <a:normAutofit/>
          </a:bodyPr>
          <a:lstStyle/>
          <a:p>
            <a:r>
              <a:rPr lang="en-GB" sz="1600" dirty="0"/>
              <a:t>High confusion in some categories</a:t>
            </a:r>
          </a:p>
          <a:p>
            <a:r>
              <a:rPr lang="en-GB" sz="1600" dirty="0"/>
              <a:t>Topological score and track energy are the most important variables</a:t>
            </a:r>
          </a:p>
        </p:txBody>
      </p:sp>
    </p:spTree>
    <p:extLst>
      <p:ext uri="{BB962C8B-B14F-4D97-AF65-F5344CB8AC3E}">
        <p14:creationId xmlns:p14="http://schemas.microsoft.com/office/powerpoint/2010/main" val="3575612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Filtering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6A5D-7C09-983D-526F-08954E290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995" y="1678158"/>
            <a:ext cx="6311105" cy="4776657"/>
          </a:xfrm>
        </p:spPr>
        <p:txBody>
          <a:bodyPr anchor="ctr">
            <a:normAutofit/>
          </a:bodyPr>
          <a:lstStyle/>
          <a:p>
            <a:r>
              <a:rPr lang="en-GB" sz="1600" b="0" dirty="0"/>
              <a:t>Our aim is to remove background signals whilst keeping as many muon neutrino events as possible </a:t>
            </a:r>
          </a:p>
          <a:p>
            <a:r>
              <a:rPr lang="en-GB" sz="1600" dirty="0"/>
              <a:t>This means keeping both </a:t>
            </a:r>
            <a:r>
              <a:rPr lang="en-GB" sz="1600" i="1" dirty="0"/>
              <a:t>efficiency</a:t>
            </a:r>
            <a:r>
              <a:rPr lang="en-GB" sz="1600" dirty="0"/>
              <a:t> and </a:t>
            </a:r>
            <a:r>
              <a:rPr lang="en-GB" sz="1600" i="1" dirty="0"/>
              <a:t>purity</a:t>
            </a:r>
            <a:r>
              <a:rPr lang="en-GB" sz="1600" dirty="0"/>
              <a:t> high</a:t>
            </a:r>
          </a:p>
          <a:p>
            <a:r>
              <a:rPr lang="en-GB" sz="1600" dirty="0"/>
              <a:t>Cuts we make:</a:t>
            </a:r>
          </a:p>
          <a:p>
            <a:pPr lvl="1"/>
            <a:r>
              <a:rPr lang="en-GB" sz="1400" dirty="0"/>
              <a:t>Track Energy: E &lt; 2.0 GeV</a:t>
            </a:r>
          </a:p>
          <a:p>
            <a:pPr lvl="1"/>
            <a:r>
              <a:rPr lang="en-GB" sz="1400" dirty="0"/>
              <a:t>Topological Score: TS &gt; 0.4</a:t>
            </a:r>
          </a:p>
          <a:p>
            <a:pPr lvl="1"/>
            <a:r>
              <a:rPr lang="en-GB" sz="1400" dirty="0"/>
              <a:t>Track Length: 0.0 cm &lt; L &lt; 600.0 cm</a:t>
            </a:r>
          </a:p>
          <a:p>
            <a:pPr lvl="1"/>
            <a:r>
              <a:rPr lang="en-GB" sz="1400" dirty="0"/>
              <a:t>Reconstructed Vertex Position: Fiducial volume size</a:t>
            </a:r>
          </a:p>
          <a:p>
            <a:r>
              <a:rPr lang="en-GB" sz="1600" b="0" dirty="0"/>
              <a:t>This gives </a:t>
            </a:r>
            <a:r>
              <a:rPr lang="en-GB" sz="1600" i="1" dirty="0"/>
              <a:t>efficiency </a:t>
            </a:r>
            <a:r>
              <a:rPr lang="en-GB" sz="1600" dirty="0"/>
              <a:t>= 0.515 and </a:t>
            </a:r>
            <a:r>
              <a:rPr lang="en-GB" sz="1600" i="1" dirty="0"/>
              <a:t>purity </a:t>
            </a:r>
            <a:r>
              <a:rPr lang="en-GB" sz="1600" dirty="0"/>
              <a:t>= 0.893</a:t>
            </a:r>
          </a:p>
          <a:p>
            <a:r>
              <a:rPr lang="en-GB" sz="1600" b="0" dirty="0"/>
              <a:t>Plot shows difference in bin size before and after cuts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F16505-16DB-48CD-C903-F41815A178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6" b="266"/>
          <a:stretch/>
        </p:blipFill>
        <p:spPr>
          <a:xfrm>
            <a:off x="143818" y="2062312"/>
            <a:ext cx="5514387" cy="41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82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Checking Against 2 </a:t>
            </a:r>
            <a:r>
              <a:rPr lang="en-GB" sz="3600" dirty="0">
                <a:solidFill>
                  <a:schemeClr val="tx1"/>
                </a:solidFill>
              </a:rPr>
              <a:t>Flavour</a:t>
            </a:r>
            <a:r>
              <a:rPr lang="en-US" sz="3600" dirty="0">
                <a:solidFill>
                  <a:schemeClr val="tx1"/>
                </a:solidFill>
              </a:rPr>
              <a:t> Oscillated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B6A5D-7C09-983D-526F-08954E290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3531" y="1653512"/>
                <a:ext cx="6768307" cy="4776657"/>
              </a:xfrm>
            </p:spPr>
            <p:txBody>
              <a:bodyPr anchor="ctr">
                <a:normAutofit/>
              </a:bodyPr>
              <a:lstStyle/>
              <a:p>
                <a:r>
                  <a:rPr lang="en-GB" sz="1600" dirty="0"/>
                  <a:t>We apply two flavour oscillation to our filtered Monte Carlo data using the disappearance equation:</a:t>
                </a:r>
                <a14:m>
                  <m:oMath xmlns:m="http://schemas.openxmlformats.org/officeDocument/2006/math">
                    <m:r>
                      <a:rPr lang="en-GB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func>
                      <m:funcPr>
                        <m:ctrlP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p>
                              <m:sSup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den>
                        </m:f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GB" sz="1600" b="0" dirty="0">
                  <a:ea typeface="Cambria Math" panose="02040503050406030204" pitchFamily="18" charset="0"/>
                </a:endParaRPr>
              </a:p>
              <a:p>
                <a:r>
                  <a:rPr lang="en-GB" sz="1600" dirty="0"/>
                  <a:t>Knowing L and E we perform a closure test against already oscillated data to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GB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/>
                  <a:t>.</a:t>
                </a:r>
              </a:p>
              <a:p>
                <a:r>
                  <a:rPr lang="en-GB" sz="1600" dirty="0"/>
                  <a:t>We use a minimum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dirty="0"/>
                  <a:t> method and obtain the following results: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dirty="0"/>
                      <m:t>0.56 ± 0.03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/>
                      <m:t>11.1 ± 0.5</m:t>
                    </m:r>
                    <m:r>
                      <m:rPr>
                        <m:nor/>
                      </m:rPr>
                      <a:rPr lang="en-GB" b="0" i="0" smtClean="0"/>
                      <m:t> </m:t>
                    </m:r>
                    <m:r>
                      <m:rPr>
                        <m:nor/>
                      </m:rPr>
                      <a:rPr lang="en-GB"/>
                      <m:t>eV</m:t>
                    </m:r>
                    <m:r>
                      <m:rPr>
                        <m:nor/>
                      </m:rPr>
                      <a:rPr lang="en-GB"/>
                      <m:t> </m:t>
                    </m:r>
                  </m:oMath>
                </a14:m>
                <a:endParaRPr lang="en-GB" sz="1400" dirty="0"/>
              </a:p>
              <a:p>
                <a:r>
                  <a:rPr lang="en-GB" sz="1600" dirty="0"/>
                  <a:t>Result agrees with known values for</a:t>
                </a:r>
                <a:r>
                  <a:rPr lang="en-GB" sz="16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GB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sz="16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B6A5D-7C09-983D-526F-08954E290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3531" y="1653512"/>
                <a:ext cx="6768307" cy="4776657"/>
              </a:xfrm>
              <a:blipFill>
                <a:blip r:embed="rId2"/>
                <a:stretch>
                  <a:fillRect l="-5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oscillating lines&#10;&#10;Description automatically generated">
            <a:extLst>
              <a:ext uri="{FF2B5EF4-FFF2-40B4-BE49-F238E27FC236}">
                <a16:creationId xmlns:a16="http://schemas.microsoft.com/office/drawing/2014/main" id="{5A07DDB2-CF9C-554C-A1D3-78BD22D0E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63" r="3670"/>
          <a:stretch/>
        </p:blipFill>
        <p:spPr>
          <a:xfrm>
            <a:off x="25400" y="2293938"/>
            <a:ext cx="533796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71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3 + 1 Neutrino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B6A5D-7C09-983D-526F-08954E290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5400" y="1844675"/>
                <a:ext cx="6870700" cy="4776657"/>
              </a:xfrm>
            </p:spPr>
            <p:txBody>
              <a:bodyPr anchor="ctr">
                <a:normAutofit/>
              </a:bodyPr>
              <a:lstStyle/>
              <a:p>
                <a:r>
                  <a:rPr lang="en-GB" sz="1600" dirty="0"/>
                  <a:t>Hypothetical sterile neutrino flavour (supported by LSND and </a:t>
                </a:r>
                <a:r>
                  <a:rPr lang="en-GB" sz="1600" dirty="0" err="1"/>
                  <a:t>MiniBooNE</a:t>
                </a:r>
                <a:r>
                  <a:rPr lang="en-GB" sz="1600" dirty="0"/>
                  <a:t> data)</a:t>
                </a:r>
              </a:p>
              <a:p>
                <a:r>
                  <a:rPr lang="en-GB" sz="1600" dirty="0"/>
                  <a:t>4-flavour oscillation would be represented by 4 × 4 PMNS matrix </a:t>
                </a:r>
              </a:p>
              <a:p>
                <a:r>
                  <a:rPr lang="en-GB" sz="1600" dirty="0" err="1"/>
                  <a:t>MicroBooNE</a:t>
                </a:r>
                <a:r>
                  <a:rPr lang="en-GB" sz="1600" dirty="0"/>
                  <a:t> data showed no evidence of sterile neutrino</a:t>
                </a:r>
              </a:p>
              <a:p>
                <a:r>
                  <a:rPr lang="en-GB" sz="1600" dirty="0"/>
                  <a:t>Apply sterile neutrino oscillation to Monte Carlo data </a:t>
                </a:r>
              </a:p>
              <a:p>
                <a:r>
                  <a:rPr lang="en-GB" sz="1600" b="0" dirty="0"/>
                  <a:t>Muon neutrino disappearance probability assuming </a:t>
                </a:r>
                <a:r>
                  <a:rPr lang="en-GB" sz="1600" dirty="0"/>
                  <a:t>4 × 4 </a:t>
                </a:r>
                <a:r>
                  <a:rPr lang="en-GB" sz="1600" b="0" dirty="0"/>
                  <a:t>PMNS matrix: 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  1 −4[1−</m:t>
                    </m:r>
                    <m:func>
                      <m:func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24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sub>
                            </m:s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)]</m:t>
                            </m:r>
                            <m:func>
                              <m:func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16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1600" b="0" i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e>
                                          <m:sup>
                                            <m: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GB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(1.27</m:t>
                                        </m:r>
                                        <m:f>
                                          <m:fPr>
                                            <m:ctrlP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Δ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GB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GB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14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num>
                                          <m:den>
                                            <m:r>
                                              <a:rPr lang="en-GB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func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B6A5D-7C09-983D-526F-08954E290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5400" y="1844675"/>
                <a:ext cx="6870700" cy="4776657"/>
              </a:xfrm>
              <a:blipFill>
                <a:blip r:embed="rId2"/>
                <a:stretch>
                  <a:fillRect l="-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plot overlay&#10;&#10;Description automatically generated">
            <a:extLst>
              <a:ext uri="{FF2B5EF4-FFF2-40B4-BE49-F238E27FC236}">
                <a16:creationId xmlns:a16="http://schemas.microsoft.com/office/drawing/2014/main" id="{0584DE33-2C52-C2C5-C08E-380B55E08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28"/>
          <a:stretch/>
        </p:blipFill>
        <p:spPr>
          <a:xfrm>
            <a:off x="108711" y="2228850"/>
            <a:ext cx="492525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48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513" y="565150"/>
            <a:ext cx="9810623" cy="135331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Histogram of Oscillated Data at Different Oscillation Parameters </a:t>
            </a:r>
          </a:p>
        </p:txBody>
      </p:sp>
      <p:pic>
        <p:nvPicPr>
          <p:cNvPr id="4" name="Content Placeholder 35">
            <a:extLst>
              <a:ext uri="{FF2B5EF4-FFF2-40B4-BE49-F238E27FC236}">
                <a16:creationId xmlns:a16="http://schemas.microsoft.com/office/drawing/2014/main" id="{14E27CD1-DBFB-5FB8-E5CC-36CB7B9E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6608" y="2130955"/>
            <a:ext cx="5683365" cy="3788910"/>
          </a:xfrm>
          <a:prstGeom prst="rect">
            <a:avLst/>
          </a:prstGeom>
          <a:ln>
            <a:noFill/>
          </a:ln>
        </p:spPr>
      </p:pic>
      <p:pic>
        <p:nvPicPr>
          <p:cNvPr id="7" name="Content Placeholder 35">
            <a:extLst>
              <a:ext uri="{FF2B5EF4-FFF2-40B4-BE49-F238E27FC236}">
                <a16:creationId xmlns:a16="http://schemas.microsoft.com/office/drawing/2014/main" id="{D0AD119D-F2E3-04A5-1A80-D20E51ECDF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22930" y="2136777"/>
            <a:ext cx="5683365" cy="37889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7381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D8DD179-F640-69CC-BCFD-4ECA445EFDE8}"/>
              </a:ext>
            </a:extLst>
          </p:cNvPr>
          <p:cNvSpPr txBox="1">
            <a:spLocks/>
          </p:cNvSpPr>
          <p:nvPr/>
        </p:nvSpPr>
        <p:spPr>
          <a:xfrm>
            <a:off x="4067177" y="630936"/>
            <a:ext cx="6677553" cy="1353310"/>
          </a:xfrm>
          <a:prstGeom prst="rect">
            <a:avLst/>
          </a:prstGeom>
        </p:spPr>
        <p:txBody>
          <a:bodyPr vert="horz" lIns="228600" tIns="228600" rIns="228600" bIns="22860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>
                <a:solidFill>
                  <a:schemeClr val="tx1"/>
                </a:solidFill>
              </a:rPr>
              <a:t>Errors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CDB43C-19E5-B123-194B-B39D174AE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775" y="2075895"/>
            <a:ext cx="6677551" cy="3890460"/>
          </a:xfrm>
        </p:spPr>
        <p:txBody>
          <a:bodyPr anchor="ctr">
            <a:normAutofit fontScale="92500" lnSpcReduction="10000"/>
          </a:bodyPr>
          <a:lstStyle/>
          <a:p>
            <a:r>
              <a:rPr lang="en-GB" sz="1600" dirty="0"/>
              <a:t>Statistical errors:</a:t>
            </a:r>
          </a:p>
          <a:p>
            <a:pPr lvl="1"/>
            <a:r>
              <a:rPr lang="en-GB" sz="1400" dirty="0"/>
              <a:t>Assumes Poisson distributed data</a:t>
            </a:r>
          </a:p>
          <a:p>
            <a:pPr lvl="1"/>
            <a:r>
              <a:rPr lang="en-GB" sz="1400" dirty="0"/>
              <a:t>Breaks down at small bin sizes</a:t>
            </a:r>
          </a:p>
          <a:p>
            <a:r>
              <a:rPr lang="en-GB" sz="1600" dirty="0"/>
              <a:t>Systematic errors:</a:t>
            </a:r>
          </a:p>
          <a:p>
            <a:pPr lvl="1"/>
            <a:r>
              <a:rPr lang="en-GB" sz="1400" b="0"/>
              <a:t>Geant4</a:t>
            </a:r>
            <a:endParaRPr lang="en-GB" sz="1400" b="0" dirty="0"/>
          </a:p>
          <a:p>
            <a:pPr lvl="1"/>
            <a:r>
              <a:rPr lang="en-GB" sz="1400" b="0" dirty="0"/>
              <a:t>Unpredictable nature of particles in the liquid argon (electrons and photons especially)</a:t>
            </a:r>
          </a:p>
          <a:p>
            <a:pPr lvl="1"/>
            <a:r>
              <a:rPr lang="en-GB" sz="1400" b="0" dirty="0"/>
              <a:t>Calibration errors (calibrating components correctly)</a:t>
            </a:r>
          </a:p>
          <a:p>
            <a:pPr lvl="1"/>
            <a:r>
              <a:rPr lang="en-GB" sz="1400" b="0" dirty="0"/>
              <a:t>Wire readout sensitivity</a:t>
            </a:r>
          </a:p>
          <a:p>
            <a:pPr lvl="1"/>
            <a:r>
              <a:rPr lang="en-GB" sz="1400" b="0" dirty="0"/>
              <a:t>Energy scale and resolution</a:t>
            </a:r>
          </a:p>
          <a:p>
            <a:pPr lvl="1"/>
            <a:r>
              <a:rPr lang="en-GB" sz="1400" dirty="0"/>
              <a:t>Contamination</a:t>
            </a:r>
          </a:p>
          <a:p>
            <a:pPr lvl="1"/>
            <a:r>
              <a:rPr lang="en-GB" sz="1400" b="0" dirty="0"/>
              <a:t>Neutrino flux uncertainty</a:t>
            </a:r>
          </a:p>
          <a:p>
            <a:pPr lvl="1"/>
            <a:r>
              <a:rPr lang="en-GB" sz="1400" b="0" dirty="0"/>
              <a:t>Assume flat 0.15 without covariance matrix</a:t>
            </a:r>
          </a:p>
        </p:txBody>
      </p:sp>
      <p:pic>
        <p:nvPicPr>
          <p:cNvPr id="9" name="Picture 8" descr="A graph of a graph showing a line of a wave&#10;&#10;Description automatically generated with medium confidence">
            <a:extLst>
              <a:ext uri="{FF2B5EF4-FFF2-40B4-BE49-F238E27FC236}">
                <a16:creationId xmlns:a16="http://schemas.microsoft.com/office/drawing/2014/main" id="{5056D7D2-95C9-7FF9-0D94-94ABC6ECE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81"/>
          <a:stretch/>
        </p:blipFill>
        <p:spPr>
          <a:xfrm>
            <a:off x="7436728" y="698470"/>
            <a:ext cx="4210402" cy="3103583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47DD3D8-4A25-0D19-0A2F-A61ED7292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91"/>
          <a:stretch/>
        </p:blipFill>
        <p:spPr>
          <a:xfrm>
            <a:off x="7636176" y="3683551"/>
            <a:ext cx="4023654" cy="293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1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Goal of Our Extension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B6A5D-7C09-983D-526F-08954E290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62278" y="1961859"/>
                <a:ext cx="6677551" cy="3890460"/>
              </a:xfrm>
            </p:spPr>
            <p:txBody>
              <a:bodyPr anchor="ctr">
                <a:normAutofit/>
              </a:bodyPr>
              <a:lstStyle/>
              <a:p>
                <a:r>
                  <a:rPr lang="en-GB" sz="1400" b="0" dirty="0"/>
                  <a:t>LSND and </a:t>
                </a:r>
                <a:r>
                  <a:rPr lang="en-GB" sz="1400" b="0" dirty="0" err="1"/>
                  <a:t>MiniBooNE</a:t>
                </a:r>
                <a:r>
                  <a:rPr lang="en-GB" sz="1400" b="0" dirty="0"/>
                  <a:t> regions represent 90% confidence levels of fourth flavour oscillations</a:t>
                </a:r>
              </a:p>
              <a:p>
                <a:r>
                  <a:rPr lang="en-GB" sz="1400" dirty="0"/>
                  <a:t>Contour lines show our confidence intervals calculated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1400" dirty="0"/>
                          <m:t>χ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1400" b="0" i="0" dirty="0">
                  <a:effectLst/>
                </a:endParaRPr>
              </a:p>
              <a:p>
                <a:r>
                  <a:rPr lang="en-GB" sz="1400" dirty="0"/>
                  <a:t>Exclusion requires contours to the left of LSND, </a:t>
                </a:r>
                <a:r>
                  <a:rPr lang="en-GB" sz="1400" dirty="0" err="1"/>
                  <a:t>MiniBoone</a:t>
                </a:r>
                <a:r>
                  <a:rPr lang="en-GB" sz="1400" dirty="0"/>
                  <a:t> region</a:t>
                </a:r>
              </a:p>
              <a:p>
                <a:r>
                  <a:rPr lang="en-GB" sz="1400" dirty="0"/>
                  <a:t>Apply selection cuts to move contours</a:t>
                </a:r>
              </a:p>
              <a:p>
                <a:endParaRPr lang="en-GB" sz="14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B6A5D-7C09-983D-526F-08954E290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62278" y="1961859"/>
                <a:ext cx="6677551" cy="3890460"/>
              </a:xfrm>
              <a:blipFill>
                <a:blip r:embed="rId2"/>
                <a:stretch>
                  <a:fillRect l="-2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4A7CD9-B30F-2788-5D94-F0C6A9374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96" y="192263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87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6A5D-7C09-983D-526F-08954E290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1220" y="1961859"/>
            <a:ext cx="6677551" cy="3890460"/>
          </a:xfrm>
        </p:spPr>
        <p:txBody>
          <a:bodyPr anchor="ctr">
            <a:normAutofit/>
          </a:bodyPr>
          <a:lstStyle/>
          <a:p>
            <a:r>
              <a:rPr lang="en-GB" sz="1400" b="0" dirty="0"/>
              <a:t>Method for solving optimisation problems</a:t>
            </a:r>
          </a:p>
          <a:p>
            <a:r>
              <a:rPr lang="en-GB" sz="1400" dirty="0"/>
              <a:t>Population consists of individuals</a:t>
            </a:r>
          </a:p>
          <a:p>
            <a:r>
              <a:rPr lang="en-GB" sz="1400" dirty="0"/>
              <a:t>Individuals consists of unique selection cuts and metric of fitness</a:t>
            </a:r>
          </a:p>
          <a:p>
            <a:r>
              <a:rPr lang="en-GB" sz="1400" dirty="0"/>
              <a:t>Individuals improve over generations</a:t>
            </a:r>
          </a:p>
          <a:p>
            <a:r>
              <a:rPr lang="en-GB" sz="1400" dirty="0"/>
              <a:t>Converge on best individual</a:t>
            </a:r>
          </a:p>
          <a:p>
            <a:endParaRPr lang="en-GB" sz="1400" b="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9B3768-BD69-E9E6-F685-93B75E2BC354}"/>
              </a:ext>
            </a:extLst>
          </p:cNvPr>
          <p:cNvSpPr/>
          <p:nvPr/>
        </p:nvSpPr>
        <p:spPr>
          <a:xfrm>
            <a:off x="1054342" y="2126775"/>
            <a:ext cx="2825931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Create Initial Population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5FC1E7-70B1-6908-E434-6A41431F3BC7}"/>
              </a:ext>
            </a:extLst>
          </p:cNvPr>
          <p:cNvSpPr/>
          <p:nvPr/>
        </p:nvSpPr>
        <p:spPr>
          <a:xfrm>
            <a:off x="930243" y="2736375"/>
            <a:ext cx="3074127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Score and Scale Population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E77DC7B-1695-AA6B-462F-D63447B64620}"/>
              </a:ext>
            </a:extLst>
          </p:cNvPr>
          <p:cNvSpPr/>
          <p:nvPr/>
        </p:nvSpPr>
        <p:spPr>
          <a:xfrm>
            <a:off x="1727100" y="3345975"/>
            <a:ext cx="1480411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Retain Elite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98AA9C-D74F-2FD3-084B-26B3EB1928DF}"/>
              </a:ext>
            </a:extLst>
          </p:cNvPr>
          <p:cNvSpPr/>
          <p:nvPr/>
        </p:nvSpPr>
        <p:spPr>
          <a:xfrm>
            <a:off x="1565945" y="3955575"/>
            <a:ext cx="1802719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Select Parents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B4FDEF-CF79-BE49-9832-B37F5A2CC55A}"/>
              </a:ext>
            </a:extLst>
          </p:cNvPr>
          <p:cNvSpPr/>
          <p:nvPr/>
        </p:nvSpPr>
        <p:spPr>
          <a:xfrm>
            <a:off x="89162" y="4565175"/>
            <a:ext cx="4743966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Produce Crossover and Mutation Children</a:t>
            </a:r>
          </a:p>
        </p:txBody>
      </p:sp>
      <p:cxnSp>
        <p:nvCxnSpPr>
          <p:cNvPr id="9" name="Curved Connector 15">
            <a:extLst>
              <a:ext uri="{FF2B5EF4-FFF2-40B4-BE49-F238E27FC236}">
                <a16:creationId xmlns:a16="http://schemas.microsoft.com/office/drawing/2014/main" id="{9A1B0280-9CA0-8507-30D5-543BB16DC459}"/>
              </a:ext>
            </a:extLst>
          </p:cNvPr>
          <p:cNvCxnSpPr>
            <a:cxnSpLocks/>
            <a:stCxn id="6" idx="1"/>
            <a:endCxn id="5" idx="1"/>
          </p:cNvCxnSpPr>
          <p:nvPr/>
        </p:nvCxnSpPr>
        <p:spPr>
          <a:xfrm rot="10800000">
            <a:off x="930244" y="2904236"/>
            <a:ext cx="796857" cy="609600"/>
          </a:xfrm>
          <a:prstGeom prst="curvedConnector3">
            <a:avLst>
              <a:gd name="adj1" fmla="val 18934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urved Connector 17">
            <a:extLst>
              <a:ext uri="{FF2B5EF4-FFF2-40B4-BE49-F238E27FC236}">
                <a16:creationId xmlns:a16="http://schemas.microsoft.com/office/drawing/2014/main" id="{73EEA23C-C699-0D17-2EB4-6B38068C80D2}"/>
              </a:ext>
            </a:extLst>
          </p:cNvPr>
          <p:cNvCxnSpPr>
            <a:cxnSpLocks/>
            <a:stCxn id="8" idx="3"/>
            <a:endCxn id="5" idx="3"/>
          </p:cNvCxnSpPr>
          <p:nvPr/>
        </p:nvCxnSpPr>
        <p:spPr>
          <a:xfrm flipH="1" flipV="1">
            <a:off x="4004370" y="2904236"/>
            <a:ext cx="828758" cy="1828800"/>
          </a:xfrm>
          <a:prstGeom prst="curvedConnector3">
            <a:avLst>
              <a:gd name="adj1" fmla="val -5437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C2EBBD-564B-8BB9-B8EB-A5DE42E0D876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467307" y="2462496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2472DB-32F4-0751-96F8-176A144190C7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467306" y="3072096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410945-03F3-4A81-0E40-9FA3E0F514DF}"/>
              </a:ext>
            </a:extLst>
          </p:cNvPr>
          <p:cNvCxnSpPr/>
          <p:nvPr/>
        </p:nvCxnSpPr>
        <p:spPr>
          <a:xfrm flipH="1">
            <a:off x="2461145" y="3681696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EEDBA0-373D-0824-8DAE-2472A9BAACF9}"/>
              </a:ext>
            </a:extLst>
          </p:cNvPr>
          <p:cNvCxnSpPr/>
          <p:nvPr/>
        </p:nvCxnSpPr>
        <p:spPr>
          <a:xfrm flipH="1">
            <a:off x="2461145" y="4291296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1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4DA4613D-E9CD-2B06-2A6F-CFA09F32B4DA}"/>
              </a:ext>
            </a:extLst>
          </p:cNvPr>
          <p:cNvSpPr/>
          <p:nvPr/>
        </p:nvSpPr>
        <p:spPr>
          <a:xfrm>
            <a:off x="3620180" y="1677458"/>
            <a:ext cx="2825931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Initial Population</a:t>
            </a: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31C347A6-EA80-5358-D791-E8E2B6888782}"/>
              </a:ext>
            </a:extLst>
          </p:cNvPr>
          <p:cNvSpPr/>
          <p:nvPr/>
        </p:nvSpPr>
        <p:spPr>
          <a:xfrm>
            <a:off x="3496081" y="2287058"/>
            <a:ext cx="3074127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and Scale Population</a:t>
            </a:r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F93BDAD7-9D2D-E685-AA9A-6CEBEB3B0E8A}"/>
              </a:ext>
            </a:extLst>
          </p:cNvPr>
          <p:cNvSpPr/>
          <p:nvPr/>
        </p:nvSpPr>
        <p:spPr>
          <a:xfrm>
            <a:off x="4292938" y="2896658"/>
            <a:ext cx="1480411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Retain Elite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36A1A27D-7DFE-F22A-5107-09A869183012}"/>
              </a:ext>
            </a:extLst>
          </p:cNvPr>
          <p:cNvSpPr/>
          <p:nvPr/>
        </p:nvSpPr>
        <p:spPr>
          <a:xfrm>
            <a:off x="4131783" y="3506258"/>
            <a:ext cx="1802719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Parents</a:t>
            </a: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C6656ECC-5E8D-CEDE-05AF-358DA4A1396C}"/>
              </a:ext>
            </a:extLst>
          </p:cNvPr>
          <p:cNvSpPr/>
          <p:nvPr/>
        </p:nvSpPr>
        <p:spPr>
          <a:xfrm>
            <a:off x="2655000" y="4115858"/>
            <a:ext cx="4743966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 Crossover and Mutation Children</a:t>
            </a:r>
          </a:p>
        </p:txBody>
      </p:sp>
      <p:cxnSp>
        <p:nvCxnSpPr>
          <p:cNvPr id="7" name="Curved Connector 15">
            <a:extLst>
              <a:ext uri="{FF2B5EF4-FFF2-40B4-BE49-F238E27FC236}">
                <a16:creationId xmlns:a16="http://schemas.microsoft.com/office/drawing/2014/main" id="{898D492D-35A6-97C7-3E4E-E0B6E01604D8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>
            <a:off x="3496082" y="2454919"/>
            <a:ext cx="796857" cy="609600"/>
          </a:xfrm>
          <a:prstGeom prst="curvedConnector3">
            <a:avLst>
              <a:gd name="adj1" fmla="val 18934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urved Connector 17">
            <a:extLst>
              <a:ext uri="{FF2B5EF4-FFF2-40B4-BE49-F238E27FC236}">
                <a16:creationId xmlns:a16="http://schemas.microsoft.com/office/drawing/2014/main" id="{B8778239-8233-636D-C112-3BB5066D9942}"/>
              </a:ext>
            </a:extLst>
          </p:cNvPr>
          <p:cNvCxnSpPr>
            <a:cxnSpLocks/>
            <a:stCxn id="6" idx="3"/>
            <a:endCxn id="3" idx="3"/>
          </p:cNvCxnSpPr>
          <p:nvPr/>
        </p:nvCxnSpPr>
        <p:spPr>
          <a:xfrm flipH="1" flipV="1">
            <a:off x="6570208" y="2454919"/>
            <a:ext cx="828758" cy="1828800"/>
          </a:xfrm>
          <a:prstGeom prst="curvedConnector3">
            <a:avLst>
              <a:gd name="adj1" fmla="val -5437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3AFC5F-E326-E940-601B-9202DC6582A0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5033145" y="2013179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B0A0A5-880B-1968-B87A-779FF944B35C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5033144" y="2622779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AAB3DD-7F4F-3DB7-7B3E-E1D12B9802EF}"/>
              </a:ext>
            </a:extLst>
          </p:cNvPr>
          <p:cNvCxnSpPr/>
          <p:nvPr/>
        </p:nvCxnSpPr>
        <p:spPr>
          <a:xfrm flipH="1">
            <a:off x="5026983" y="3232379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D03FB2-A5FE-40FA-CF08-F6592540D957}"/>
              </a:ext>
            </a:extLst>
          </p:cNvPr>
          <p:cNvCxnSpPr/>
          <p:nvPr/>
        </p:nvCxnSpPr>
        <p:spPr>
          <a:xfrm flipH="1">
            <a:off x="5026983" y="3841979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38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887" y="528655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Performance of 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6A5D-7C09-983D-526F-08954E290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319" y="2092828"/>
            <a:ext cx="6677551" cy="3890460"/>
          </a:xfrm>
        </p:spPr>
        <p:txBody>
          <a:bodyPr anchor="ctr">
            <a:normAutofit/>
          </a:bodyPr>
          <a:lstStyle/>
          <a:p>
            <a:r>
              <a:rPr lang="en-GB" sz="1400" dirty="0"/>
              <a:t>Best individual after 50 generations</a:t>
            </a:r>
          </a:p>
          <a:p>
            <a:r>
              <a:rPr lang="en-GB" sz="1400" b="0" dirty="0"/>
              <a:t>Purity:  0.81</a:t>
            </a:r>
          </a:p>
          <a:p>
            <a:r>
              <a:rPr lang="en-GB" sz="1400" dirty="0"/>
              <a:t>Efficiency: 0.17</a:t>
            </a:r>
          </a:p>
          <a:p>
            <a:r>
              <a:rPr lang="en-GB" sz="1400" b="0" dirty="0"/>
              <a:t>Distance: 0.07</a:t>
            </a:r>
          </a:p>
          <a:p>
            <a:r>
              <a:rPr lang="en-GB" sz="1400" dirty="0"/>
              <a:t>Best defined as combination of these</a:t>
            </a:r>
            <a:endParaRPr lang="en-GB" sz="1400" b="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87E3E17-9FF3-089A-17DE-3E3EEB4DA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21" y="1903664"/>
            <a:ext cx="6638522" cy="442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0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Objectives of the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6A5D-7C09-983D-526F-08954E290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177" y="2161348"/>
            <a:ext cx="6677551" cy="3890460"/>
          </a:xfrm>
        </p:spPr>
        <p:txBody>
          <a:bodyPr anchor="ctr">
            <a:normAutofit/>
          </a:bodyPr>
          <a:lstStyle/>
          <a:p>
            <a:r>
              <a:rPr lang="en-GB" sz="1600" dirty="0"/>
              <a:t>Use Monte Carlo simulations and closure tests to produce realistic datasets</a:t>
            </a:r>
          </a:p>
          <a:p>
            <a:r>
              <a:rPr lang="en-GB" sz="1600" dirty="0"/>
              <a:t>Use machine learning to apply intelligent selection cuts to datasets</a:t>
            </a:r>
          </a:p>
          <a:p>
            <a:r>
              <a:rPr lang="en-GB" sz="1600" dirty="0"/>
              <a:t>Analyse</a:t>
            </a:r>
            <a:r>
              <a:rPr lang="en-US" sz="1600" dirty="0"/>
              <a:t> </a:t>
            </a:r>
            <a:r>
              <a:rPr lang="en-US" sz="1600" dirty="0" err="1"/>
              <a:t>MicroBooNE</a:t>
            </a:r>
            <a:r>
              <a:rPr lang="en-US" sz="1600" dirty="0"/>
              <a:t> data to explore the possibility of a fourth neutrino </a:t>
            </a:r>
            <a:r>
              <a:rPr lang="en-GB" sz="1600" dirty="0"/>
              <a:t>flavour</a:t>
            </a:r>
          </a:p>
        </p:txBody>
      </p:sp>
    </p:spTree>
    <p:extLst>
      <p:ext uri="{BB962C8B-B14F-4D97-AF65-F5344CB8AC3E}">
        <p14:creationId xmlns:p14="http://schemas.microsoft.com/office/powerpoint/2010/main" val="3851638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152" y="155415"/>
            <a:ext cx="6677553" cy="1353310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Neuroevolutionary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6A5D-7C09-983D-526F-08954E290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7246" y="1799141"/>
            <a:ext cx="4768953" cy="3890460"/>
          </a:xfrm>
        </p:spPr>
        <p:txBody>
          <a:bodyPr anchor="ctr">
            <a:normAutofit/>
          </a:bodyPr>
          <a:lstStyle/>
          <a:p>
            <a:r>
              <a:rPr lang="en-GB" sz="1400" b="0" dirty="0"/>
              <a:t>Neuroevolutionary AI</a:t>
            </a:r>
          </a:p>
          <a:p>
            <a:r>
              <a:rPr lang="en-GB" sz="1400" dirty="0"/>
              <a:t>This consists of a GA coupled with a </a:t>
            </a:r>
            <a:r>
              <a:rPr lang="en-GB" sz="1400" dirty="0" err="1"/>
              <a:t>Keras</a:t>
            </a:r>
            <a:r>
              <a:rPr lang="en-GB" sz="1400" dirty="0"/>
              <a:t> Neural Network</a:t>
            </a:r>
          </a:p>
          <a:p>
            <a:r>
              <a:rPr lang="en-GB" sz="1400" dirty="0"/>
              <a:t>NN trained on large set of individuals prior to GA </a:t>
            </a:r>
            <a:r>
              <a:rPr lang="en-GB" sz="1400" b="0" i="0" dirty="0">
                <a:solidFill>
                  <a:srgbClr val="202124"/>
                </a:solidFill>
                <a:effectLst/>
              </a:rPr>
              <a:t>initialization</a:t>
            </a:r>
          </a:p>
          <a:p>
            <a:r>
              <a:rPr lang="en-GB" sz="1400" dirty="0">
                <a:solidFill>
                  <a:srgbClr val="202124"/>
                </a:solidFill>
              </a:rPr>
              <a:t>Exact calculation of </a:t>
            </a:r>
            <a:r>
              <a:rPr lang="en-GB" sz="1400" dirty="0"/>
              <a:t>by </a:t>
            </a:r>
            <a:r>
              <a:rPr lang="el-GR" sz="1400" b="0" i="0" dirty="0">
                <a:effectLst/>
              </a:rPr>
              <a:t>χ2</a:t>
            </a:r>
            <a:r>
              <a:rPr lang="en-GB" sz="1400" dirty="0"/>
              <a:t> metric takes time</a:t>
            </a:r>
            <a:endParaRPr lang="en-GB" sz="1400" b="0" i="0" dirty="0">
              <a:solidFill>
                <a:srgbClr val="202124"/>
              </a:solidFill>
              <a:effectLst/>
            </a:endParaRPr>
          </a:p>
          <a:p>
            <a:r>
              <a:rPr lang="en-GB" sz="1400" dirty="0">
                <a:solidFill>
                  <a:srgbClr val="202124"/>
                </a:solidFill>
              </a:rPr>
              <a:t>NN used for rapid calculation of this</a:t>
            </a:r>
            <a:endParaRPr lang="en-GB" sz="1400" dirty="0"/>
          </a:p>
        </p:txBody>
      </p:sp>
      <p:sp>
        <p:nvSpPr>
          <p:cNvPr id="4" name="Rounded Rectangle 13">
            <a:extLst>
              <a:ext uri="{FF2B5EF4-FFF2-40B4-BE49-F238E27FC236}">
                <a16:creationId xmlns:a16="http://schemas.microsoft.com/office/drawing/2014/main" id="{55263C0D-9443-EECE-1CB6-1FE4A1F6CB94}"/>
              </a:ext>
            </a:extLst>
          </p:cNvPr>
          <p:cNvSpPr/>
          <p:nvPr/>
        </p:nvSpPr>
        <p:spPr>
          <a:xfrm>
            <a:off x="1128297" y="1443942"/>
            <a:ext cx="2825931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Create Initial Population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6A0C5335-9916-7FCD-B623-7DBD05FE8103}"/>
              </a:ext>
            </a:extLst>
          </p:cNvPr>
          <p:cNvSpPr/>
          <p:nvPr/>
        </p:nvSpPr>
        <p:spPr>
          <a:xfrm>
            <a:off x="1004198" y="2053542"/>
            <a:ext cx="3074127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Score and Scale Population</a:t>
            </a:r>
          </a:p>
        </p:txBody>
      </p:sp>
      <p:sp>
        <p:nvSpPr>
          <p:cNvPr id="6" name="Rounded Rectangle 15">
            <a:extLst>
              <a:ext uri="{FF2B5EF4-FFF2-40B4-BE49-F238E27FC236}">
                <a16:creationId xmlns:a16="http://schemas.microsoft.com/office/drawing/2014/main" id="{1F6F3651-C31B-05B3-E446-E08E68293C1D}"/>
              </a:ext>
            </a:extLst>
          </p:cNvPr>
          <p:cNvSpPr/>
          <p:nvPr/>
        </p:nvSpPr>
        <p:spPr>
          <a:xfrm>
            <a:off x="999435" y="2655814"/>
            <a:ext cx="1480411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Retain Elite</a:t>
            </a:r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A01F4BF3-2445-8525-DC98-F4E61CBAF61A}"/>
              </a:ext>
            </a:extLst>
          </p:cNvPr>
          <p:cNvSpPr/>
          <p:nvPr/>
        </p:nvSpPr>
        <p:spPr>
          <a:xfrm>
            <a:off x="838280" y="3265414"/>
            <a:ext cx="1802719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Select Parents</a:t>
            </a: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CC2DFA63-A05F-6CEE-D074-9DE249C9000C}"/>
              </a:ext>
            </a:extLst>
          </p:cNvPr>
          <p:cNvSpPr/>
          <p:nvPr/>
        </p:nvSpPr>
        <p:spPr>
          <a:xfrm>
            <a:off x="623482" y="3875014"/>
            <a:ext cx="2232026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Produce Crossover</a:t>
            </a:r>
          </a:p>
        </p:txBody>
      </p:sp>
      <p:cxnSp>
        <p:nvCxnSpPr>
          <p:cNvPr id="9" name="Curved Connector 18">
            <a:extLst>
              <a:ext uri="{FF2B5EF4-FFF2-40B4-BE49-F238E27FC236}">
                <a16:creationId xmlns:a16="http://schemas.microsoft.com/office/drawing/2014/main" id="{938033AC-5BA6-F3A7-F17A-125B9C50B31A}"/>
              </a:ext>
            </a:extLst>
          </p:cNvPr>
          <p:cNvCxnSpPr>
            <a:cxnSpLocks/>
            <a:stCxn id="6" idx="1"/>
            <a:endCxn id="5" idx="1"/>
          </p:cNvCxnSpPr>
          <p:nvPr/>
        </p:nvCxnSpPr>
        <p:spPr>
          <a:xfrm rot="10800000" flipH="1">
            <a:off x="999434" y="2221403"/>
            <a:ext cx="4763" cy="602272"/>
          </a:xfrm>
          <a:prstGeom prst="curvedConnector3">
            <a:avLst>
              <a:gd name="adj1" fmla="val -479949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248DA1-095B-B231-6EA9-7CC7D36A7374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541262" y="1779663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873BFD-74F6-26E8-FB4F-2A51624605BC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739641" y="2381935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9073E5-43C5-CA63-5EEA-5685BBBB4BA8}"/>
              </a:ext>
            </a:extLst>
          </p:cNvPr>
          <p:cNvCxnSpPr/>
          <p:nvPr/>
        </p:nvCxnSpPr>
        <p:spPr>
          <a:xfrm flipH="1">
            <a:off x="1733480" y="2991535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447A4E-2FB2-EE42-6B0A-A674990BC842}"/>
              </a:ext>
            </a:extLst>
          </p:cNvPr>
          <p:cNvCxnSpPr/>
          <p:nvPr/>
        </p:nvCxnSpPr>
        <p:spPr>
          <a:xfrm flipH="1">
            <a:off x="1733480" y="3601135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ounded Rectangle 24">
            <a:extLst>
              <a:ext uri="{FF2B5EF4-FFF2-40B4-BE49-F238E27FC236}">
                <a16:creationId xmlns:a16="http://schemas.microsoft.com/office/drawing/2014/main" id="{4DA22141-583A-F75C-2750-0EC20806765B}"/>
              </a:ext>
            </a:extLst>
          </p:cNvPr>
          <p:cNvSpPr/>
          <p:nvPr/>
        </p:nvSpPr>
        <p:spPr>
          <a:xfrm>
            <a:off x="408120" y="4484612"/>
            <a:ext cx="2650719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Predict Fitness with NN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574274-B3D0-38EE-15C7-D06EC591F837}"/>
              </a:ext>
            </a:extLst>
          </p:cNvPr>
          <p:cNvCxnSpPr/>
          <p:nvPr/>
        </p:nvCxnSpPr>
        <p:spPr>
          <a:xfrm flipH="1">
            <a:off x="1733479" y="4210733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ounded Rectangle 27">
            <a:extLst>
              <a:ext uri="{FF2B5EF4-FFF2-40B4-BE49-F238E27FC236}">
                <a16:creationId xmlns:a16="http://schemas.microsoft.com/office/drawing/2014/main" id="{A29F8CF5-D1DD-2B4B-7A20-4C550627FE64}"/>
              </a:ext>
            </a:extLst>
          </p:cNvPr>
          <p:cNvSpPr/>
          <p:nvPr/>
        </p:nvSpPr>
        <p:spPr>
          <a:xfrm>
            <a:off x="2060549" y="5094210"/>
            <a:ext cx="1002143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If Good</a:t>
            </a:r>
          </a:p>
        </p:txBody>
      </p:sp>
      <p:sp>
        <p:nvSpPr>
          <p:cNvPr id="17" name="Rounded Rectangle 28">
            <a:extLst>
              <a:ext uri="{FF2B5EF4-FFF2-40B4-BE49-F238E27FC236}">
                <a16:creationId xmlns:a16="http://schemas.microsoft.com/office/drawing/2014/main" id="{9E4E01FD-19A3-2D8D-869B-F195BD0D195D}"/>
              </a:ext>
            </a:extLst>
          </p:cNvPr>
          <p:cNvSpPr/>
          <p:nvPr/>
        </p:nvSpPr>
        <p:spPr>
          <a:xfrm>
            <a:off x="395289" y="5094213"/>
            <a:ext cx="1002143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If Bad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0D5C19-590A-16BD-E0E3-BE73935F914C}"/>
              </a:ext>
            </a:extLst>
          </p:cNvPr>
          <p:cNvCxnSpPr/>
          <p:nvPr/>
        </p:nvCxnSpPr>
        <p:spPr>
          <a:xfrm flipH="1">
            <a:off x="887152" y="4820331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3511D7-B4C5-6FF7-58E0-6665E7D4845D}"/>
              </a:ext>
            </a:extLst>
          </p:cNvPr>
          <p:cNvCxnSpPr/>
          <p:nvPr/>
        </p:nvCxnSpPr>
        <p:spPr>
          <a:xfrm flipH="1">
            <a:off x="2589015" y="4820331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urved Connector 32">
            <a:extLst>
              <a:ext uri="{FF2B5EF4-FFF2-40B4-BE49-F238E27FC236}">
                <a16:creationId xmlns:a16="http://schemas.microsoft.com/office/drawing/2014/main" id="{3C9452DA-7691-79A4-CCAA-CDEDE6B232FE}"/>
              </a:ext>
            </a:extLst>
          </p:cNvPr>
          <p:cNvCxnSpPr>
            <a:stCxn id="17" idx="1"/>
            <a:endCxn id="14" idx="1"/>
          </p:cNvCxnSpPr>
          <p:nvPr/>
        </p:nvCxnSpPr>
        <p:spPr>
          <a:xfrm rot="10800000" flipH="1">
            <a:off x="395288" y="4652474"/>
            <a:ext cx="12831" cy="609601"/>
          </a:xfrm>
          <a:prstGeom prst="curvedConnector3">
            <a:avLst>
              <a:gd name="adj1" fmla="val -178162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ounded Rectangle 35">
            <a:extLst>
              <a:ext uri="{FF2B5EF4-FFF2-40B4-BE49-F238E27FC236}">
                <a16:creationId xmlns:a16="http://schemas.microsoft.com/office/drawing/2014/main" id="{3FA74414-0692-0CAC-6CF9-D9B241411CC2}"/>
              </a:ext>
            </a:extLst>
          </p:cNvPr>
          <p:cNvSpPr/>
          <p:nvPr/>
        </p:nvSpPr>
        <p:spPr>
          <a:xfrm>
            <a:off x="1517889" y="5709432"/>
            <a:ext cx="2154194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Mutate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F1C909-32AC-41CB-0C8A-06A5414A247B}"/>
              </a:ext>
            </a:extLst>
          </p:cNvPr>
          <p:cNvCxnSpPr/>
          <p:nvPr/>
        </p:nvCxnSpPr>
        <p:spPr>
          <a:xfrm flipH="1">
            <a:off x="2589014" y="5439843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ounded Rectangle 38">
            <a:extLst>
              <a:ext uri="{FF2B5EF4-FFF2-40B4-BE49-F238E27FC236}">
                <a16:creationId xmlns:a16="http://schemas.microsoft.com/office/drawing/2014/main" id="{29BB5D7A-37F0-891D-DC3B-567F0E39813B}"/>
              </a:ext>
            </a:extLst>
          </p:cNvPr>
          <p:cNvSpPr/>
          <p:nvPr/>
        </p:nvSpPr>
        <p:spPr>
          <a:xfrm>
            <a:off x="2695022" y="6313412"/>
            <a:ext cx="1002143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If Good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3C750-7EE5-39F9-98D3-2005D8F58AC6}"/>
              </a:ext>
            </a:extLst>
          </p:cNvPr>
          <p:cNvCxnSpPr/>
          <p:nvPr/>
        </p:nvCxnSpPr>
        <p:spPr>
          <a:xfrm flipH="1">
            <a:off x="3223488" y="6039533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ounded Rectangle 40">
            <a:extLst>
              <a:ext uri="{FF2B5EF4-FFF2-40B4-BE49-F238E27FC236}">
                <a16:creationId xmlns:a16="http://schemas.microsoft.com/office/drawing/2014/main" id="{9A22F867-13C4-BFEA-EFBF-D1831AB34844}"/>
              </a:ext>
            </a:extLst>
          </p:cNvPr>
          <p:cNvSpPr/>
          <p:nvPr/>
        </p:nvSpPr>
        <p:spPr>
          <a:xfrm>
            <a:off x="1516008" y="6313412"/>
            <a:ext cx="1002143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If Bad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EE1E33-FC25-D04C-E737-84424CAD0546}"/>
              </a:ext>
            </a:extLst>
          </p:cNvPr>
          <p:cNvCxnSpPr/>
          <p:nvPr/>
        </p:nvCxnSpPr>
        <p:spPr>
          <a:xfrm flipH="1">
            <a:off x="2007871" y="6039530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43">
            <a:extLst>
              <a:ext uri="{FF2B5EF4-FFF2-40B4-BE49-F238E27FC236}">
                <a16:creationId xmlns:a16="http://schemas.microsoft.com/office/drawing/2014/main" id="{864279C3-B964-D661-9D1E-B583B69AB99B}"/>
              </a:ext>
            </a:extLst>
          </p:cNvPr>
          <p:cNvCxnSpPr>
            <a:cxnSpLocks/>
            <a:stCxn id="23" idx="3"/>
            <a:endCxn id="5" idx="3"/>
          </p:cNvCxnSpPr>
          <p:nvPr/>
        </p:nvCxnSpPr>
        <p:spPr>
          <a:xfrm flipV="1">
            <a:off x="3697165" y="2221403"/>
            <a:ext cx="381160" cy="4259870"/>
          </a:xfrm>
          <a:prstGeom prst="curvedConnector3">
            <a:avLst>
              <a:gd name="adj1" fmla="val 91737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46">
            <a:extLst>
              <a:ext uri="{FF2B5EF4-FFF2-40B4-BE49-F238E27FC236}">
                <a16:creationId xmlns:a16="http://schemas.microsoft.com/office/drawing/2014/main" id="{FEE07F45-3BB0-1CC2-0E83-D66C6FD613AC}"/>
              </a:ext>
            </a:extLst>
          </p:cNvPr>
          <p:cNvCxnSpPr>
            <a:stCxn id="25" idx="1"/>
            <a:endCxn id="21" idx="1"/>
          </p:cNvCxnSpPr>
          <p:nvPr/>
        </p:nvCxnSpPr>
        <p:spPr>
          <a:xfrm rot="10800000" flipH="1">
            <a:off x="1516007" y="5877293"/>
            <a:ext cx="1881" cy="603980"/>
          </a:xfrm>
          <a:prstGeom prst="curvedConnector3">
            <a:avLst>
              <a:gd name="adj1" fmla="val -1215311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07F7E34-88E0-2095-7769-3D00DCE68AE1}"/>
              </a:ext>
            </a:extLst>
          </p:cNvPr>
          <p:cNvCxnSpPr>
            <a:cxnSpLocks/>
          </p:cNvCxnSpPr>
          <p:nvPr/>
        </p:nvCxnSpPr>
        <p:spPr>
          <a:xfrm flipH="1">
            <a:off x="3438652" y="2381351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ounded Rectangle 58">
            <a:extLst>
              <a:ext uri="{FF2B5EF4-FFF2-40B4-BE49-F238E27FC236}">
                <a16:creationId xmlns:a16="http://schemas.microsoft.com/office/drawing/2014/main" id="{3DFE80E4-0323-D103-8A43-F2DC7300EA43}"/>
              </a:ext>
            </a:extLst>
          </p:cNvPr>
          <p:cNvSpPr/>
          <p:nvPr/>
        </p:nvSpPr>
        <p:spPr>
          <a:xfrm>
            <a:off x="2663952" y="2650147"/>
            <a:ext cx="3074125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Evaluate Parameter Space</a:t>
            </a:r>
          </a:p>
        </p:txBody>
      </p:sp>
      <p:cxnSp>
        <p:nvCxnSpPr>
          <p:cNvPr id="31" name="Curved Connector 61">
            <a:extLst>
              <a:ext uri="{FF2B5EF4-FFF2-40B4-BE49-F238E27FC236}">
                <a16:creationId xmlns:a16="http://schemas.microsoft.com/office/drawing/2014/main" id="{83672ED1-D7C6-4CAB-3359-9E12A6971955}"/>
              </a:ext>
            </a:extLst>
          </p:cNvPr>
          <p:cNvCxnSpPr>
            <a:stCxn id="30" idx="2"/>
            <a:endCxn id="21" idx="3"/>
          </p:cNvCxnSpPr>
          <p:nvPr/>
        </p:nvCxnSpPr>
        <p:spPr>
          <a:xfrm rot="5400000">
            <a:off x="2490837" y="4167114"/>
            <a:ext cx="2891425" cy="5289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ounded Rectangle 62">
            <a:extLst>
              <a:ext uri="{FF2B5EF4-FFF2-40B4-BE49-F238E27FC236}">
                <a16:creationId xmlns:a16="http://schemas.microsoft.com/office/drawing/2014/main" id="{5344ED9C-B8C0-7885-47F4-83EB9DCD4AE7}"/>
              </a:ext>
            </a:extLst>
          </p:cNvPr>
          <p:cNvSpPr/>
          <p:nvPr/>
        </p:nvSpPr>
        <p:spPr>
          <a:xfrm>
            <a:off x="4311266" y="3275293"/>
            <a:ext cx="2315880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Generate Diversity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25EDE5-0AC4-F292-49F6-2D348D2D96AF}"/>
              </a:ext>
            </a:extLst>
          </p:cNvPr>
          <p:cNvCxnSpPr/>
          <p:nvPr/>
        </p:nvCxnSpPr>
        <p:spPr>
          <a:xfrm flipH="1">
            <a:off x="5298489" y="2991535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urved Connector 71">
            <a:extLst>
              <a:ext uri="{FF2B5EF4-FFF2-40B4-BE49-F238E27FC236}">
                <a16:creationId xmlns:a16="http://schemas.microsoft.com/office/drawing/2014/main" id="{BA749BFF-64BD-6E47-B095-30D8DF0A50C3}"/>
              </a:ext>
            </a:extLst>
          </p:cNvPr>
          <p:cNvCxnSpPr>
            <a:cxnSpLocks/>
            <a:stCxn id="32" idx="3"/>
            <a:endCxn id="5" idx="3"/>
          </p:cNvCxnSpPr>
          <p:nvPr/>
        </p:nvCxnSpPr>
        <p:spPr>
          <a:xfrm flipH="1" flipV="1">
            <a:off x="4078325" y="2221403"/>
            <a:ext cx="2548821" cy="1221751"/>
          </a:xfrm>
          <a:prstGeom prst="curvedConnector3">
            <a:avLst>
              <a:gd name="adj1" fmla="val -2946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ounded Rectangle 13">
            <a:extLst>
              <a:ext uri="{FF2B5EF4-FFF2-40B4-BE49-F238E27FC236}">
                <a16:creationId xmlns:a16="http://schemas.microsoft.com/office/drawing/2014/main" id="{38377264-FBD0-40F2-23C1-3DFA733C7CE7}"/>
              </a:ext>
            </a:extLst>
          </p:cNvPr>
          <p:cNvSpPr/>
          <p:nvPr/>
        </p:nvSpPr>
        <p:spPr>
          <a:xfrm>
            <a:off x="4335272" y="1569507"/>
            <a:ext cx="1926433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Train NN further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B80DA0C-21DB-B05A-0E25-E93E98118DC8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 flipV="1">
            <a:off x="4078325" y="1737368"/>
            <a:ext cx="256947" cy="484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124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3">
            <a:extLst>
              <a:ext uri="{FF2B5EF4-FFF2-40B4-BE49-F238E27FC236}">
                <a16:creationId xmlns:a16="http://schemas.microsoft.com/office/drawing/2014/main" id="{868AD0D9-381B-BB42-BA4D-B91318FD81FB}"/>
              </a:ext>
            </a:extLst>
          </p:cNvPr>
          <p:cNvSpPr/>
          <p:nvPr/>
        </p:nvSpPr>
        <p:spPr>
          <a:xfrm>
            <a:off x="3536479" y="1045863"/>
            <a:ext cx="2825931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Initial Population</a:t>
            </a:r>
          </a:p>
        </p:txBody>
      </p: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4BC114DC-7DBC-9B30-5BD9-F020529F58BE}"/>
              </a:ext>
            </a:extLst>
          </p:cNvPr>
          <p:cNvSpPr/>
          <p:nvPr/>
        </p:nvSpPr>
        <p:spPr>
          <a:xfrm>
            <a:off x="3412380" y="1655463"/>
            <a:ext cx="3074127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and Scale Population</a:t>
            </a:r>
          </a:p>
        </p:txBody>
      </p:sp>
      <p:sp>
        <p:nvSpPr>
          <p:cNvPr id="4" name="Rounded Rectangle 15">
            <a:extLst>
              <a:ext uri="{FF2B5EF4-FFF2-40B4-BE49-F238E27FC236}">
                <a16:creationId xmlns:a16="http://schemas.microsoft.com/office/drawing/2014/main" id="{5D155DC1-3F92-CC2E-24DE-BD6E7E009964}"/>
              </a:ext>
            </a:extLst>
          </p:cNvPr>
          <p:cNvSpPr/>
          <p:nvPr/>
        </p:nvSpPr>
        <p:spPr>
          <a:xfrm>
            <a:off x="3407617" y="2257735"/>
            <a:ext cx="1480411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Retain Elite</a:t>
            </a:r>
          </a:p>
        </p:txBody>
      </p:sp>
      <p:sp>
        <p:nvSpPr>
          <p:cNvPr id="5" name="Rounded Rectangle 16">
            <a:extLst>
              <a:ext uri="{FF2B5EF4-FFF2-40B4-BE49-F238E27FC236}">
                <a16:creationId xmlns:a16="http://schemas.microsoft.com/office/drawing/2014/main" id="{F90637BC-C668-3996-7417-9AA910DFD105}"/>
              </a:ext>
            </a:extLst>
          </p:cNvPr>
          <p:cNvSpPr/>
          <p:nvPr/>
        </p:nvSpPr>
        <p:spPr>
          <a:xfrm>
            <a:off x="3246462" y="2867335"/>
            <a:ext cx="1802719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Parents</a:t>
            </a:r>
          </a:p>
        </p:txBody>
      </p:sp>
      <p:sp>
        <p:nvSpPr>
          <p:cNvPr id="6" name="Rounded Rectangle 17">
            <a:extLst>
              <a:ext uri="{FF2B5EF4-FFF2-40B4-BE49-F238E27FC236}">
                <a16:creationId xmlns:a16="http://schemas.microsoft.com/office/drawing/2014/main" id="{B0CCEE57-1DBF-A217-7230-3D32AAF98B8D}"/>
              </a:ext>
            </a:extLst>
          </p:cNvPr>
          <p:cNvSpPr/>
          <p:nvPr/>
        </p:nvSpPr>
        <p:spPr>
          <a:xfrm>
            <a:off x="3031664" y="3476935"/>
            <a:ext cx="2232026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 Crossover</a:t>
            </a:r>
          </a:p>
        </p:txBody>
      </p:sp>
      <p:cxnSp>
        <p:nvCxnSpPr>
          <p:cNvPr id="7" name="Curved Connector 18">
            <a:extLst>
              <a:ext uri="{FF2B5EF4-FFF2-40B4-BE49-F238E27FC236}">
                <a16:creationId xmlns:a16="http://schemas.microsoft.com/office/drawing/2014/main" id="{C33BFA1F-F0B0-D0BB-8A30-96F54A4FF181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H="1">
            <a:off x="3407616" y="1823324"/>
            <a:ext cx="4763" cy="602272"/>
          </a:xfrm>
          <a:prstGeom prst="curvedConnector3">
            <a:avLst>
              <a:gd name="adj1" fmla="val -479949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00D870-7530-38F5-775B-ADC08D042A1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4949444" y="1381584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AA8BCD-7F40-1EBF-B793-10397C1EFE9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147823" y="1983856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0533F4-FCC5-CC78-8538-DB576413C0DA}"/>
              </a:ext>
            </a:extLst>
          </p:cNvPr>
          <p:cNvCxnSpPr/>
          <p:nvPr/>
        </p:nvCxnSpPr>
        <p:spPr>
          <a:xfrm flipH="1">
            <a:off x="4141662" y="2593456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04BB85-AAA2-13F4-7BCD-29A8E7B100FE}"/>
              </a:ext>
            </a:extLst>
          </p:cNvPr>
          <p:cNvCxnSpPr/>
          <p:nvPr/>
        </p:nvCxnSpPr>
        <p:spPr>
          <a:xfrm flipH="1">
            <a:off x="4141662" y="3203056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ounded Rectangle 24">
            <a:extLst>
              <a:ext uri="{FF2B5EF4-FFF2-40B4-BE49-F238E27FC236}">
                <a16:creationId xmlns:a16="http://schemas.microsoft.com/office/drawing/2014/main" id="{E28E2E72-2206-4908-EA93-344A1EF46733}"/>
              </a:ext>
            </a:extLst>
          </p:cNvPr>
          <p:cNvSpPr/>
          <p:nvPr/>
        </p:nvSpPr>
        <p:spPr>
          <a:xfrm>
            <a:off x="2816302" y="4086533"/>
            <a:ext cx="2650719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Fitness with NN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EEFB7D-455A-BEE3-700B-28DA8502CA81}"/>
              </a:ext>
            </a:extLst>
          </p:cNvPr>
          <p:cNvCxnSpPr/>
          <p:nvPr/>
        </p:nvCxnSpPr>
        <p:spPr>
          <a:xfrm flipH="1">
            <a:off x="4141661" y="3812654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07859BED-4BBA-CAED-40D9-44E4806F25D3}"/>
              </a:ext>
            </a:extLst>
          </p:cNvPr>
          <p:cNvSpPr/>
          <p:nvPr/>
        </p:nvSpPr>
        <p:spPr>
          <a:xfrm>
            <a:off x="4468731" y="4696131"/>
            <a:ext cx="1002143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Good</a:t>
            </a:r>
          </a:p>
        </p:txBody>
      </p:sp>
      <p:sp>
        <p:nvSpPr>
          <p:cNvPr id="15" name="Rounded Rectangle 28">
            <a:extLst>
              <a:ext uri="{FF2B5EF4-FFF2-40B4-BE49-F238E27FC236}">
                <a16:creationId xmlns:a16="http://schemas.microsoft.com/office/drawing/2014/main" id="{48F56F68-D408-6C9B-AE0B-0DECFE2C1642}"/>
              </a:ext>
            </a:extLst>
          </p:cNvPr>
          <p:cNvSpPr/>
          <p:nvPr/>
        </p:nvSpPr>
        <p:spPr>
          <a:xfrm>
            <a:off x="2803471" y="4696134"/>
            <a:ext cx="1002143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Bad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AFB663-F7F8-F95B-E647-F6ED992C1DDE}"/>
              </a:ext>
            </a:extLst>
          </p:cNvPr>
          <p:cNvCxnSpPr/>
          <p:nvPr/>
        </p:nvCxnSpPr>
        <p:spPr>
          <a:xfrm flipH="1">
            <a:off x="3295334" y="4422252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8BB6F3-15F9-A9C8-5390-0024D3F0917B}"/>
              </a:ext>
            </a:extLst>
          </p:cNvPr>
          <p:cNvCxnSpPr/>
          <p:nvPr/>
        </p:nvCxnSpPr>
        <p:spPr>
          <a:xfrm flipH="1">
            <a:off x="4997197" y="4422252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32">
            <a:extLst>
              <a:ext uri="{FF2B5EF4-FFF2-40B4-BE49-F238E27FC236}">
                <a16:creationId xmlns:a16="http://schemas.microsoft.com/office/drawing/2014/main" id="{95323C32-687E-442C-0FA3-DCEC34FB32BB}"/>
              </a:ext>
            </a:extLst>
          </p:cNvPr>
          <p:cNvCxnSpPr>
            <a:stCxn id="15" idx="1"/>
            <a:endCxn id="12" idx="1"/>
          </p:cNvCxnSpPr>
          <p:nvPr/>
        </p:nvCxnSpPr>
        <p:spPr>
          <a:xfrm rot="10800000" flipH="1">
            <a:off x="2803470" y="4254395"/>
            <a:ext cx="12831" cy="609601"/>
          </a:xfrm>
          <a:prstGeom prst="curvedConnector3">
            <a:avLst>
              <a:gd name="adj1" fmla="val -178162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ounded Rectangle 35">
            <a:extLst>
              <a:ext uri="{FF2B5EF4-FFF2-40B4-BE49-F238E27FC236}">
                <a16:creationId xmlns:a16="http://schemas.microsoft.com/office/drawing/2014/main" id="{1EF95D6F-55C1-A436-5ECD-63C4B31BB663}"/>
              </a:ext>
            </a:extLst>
          </p:cNvPr>
          <p:cNvSpPr/>
          <p:nvPr/>
        </p:nvSpPr>
        <p:spPr>
          <a:xfrm>
            <a:off x="3926071" y="5311353"/>
            <a:ext cx="2154194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F19455-D7DF-8A2D-5D54-729F358373CF}"/>
              </a:ext>
            </a:extLst>
          </p:cNvPr>
          <p:cNvCxnSpPr/>
          <p:nvPr/>
        </p:nvCxnSpPr>
        <p:spPr>
          <a:xfrm flipH="1">
            <a:off x="4997196" y="5041764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ounded Rectangle 38">
            <a:extLst>
              <a:ext uri="{FF2B5EF4-FFF2-40B4-BE49-F238E27FC236}">
                <a16:creationId xmlns:a16="http://schemas.microsoft.com/office/drawing/2014/main" id="{3F3FF273-4EA5-5A9E-84EC-D1BEA011C0C1}"/>
              </a:ext>
            </a:extLst>
          </p:cNvPr>
          <p:cNvSpPr/>
          <p:nvPr/>
        </p:nvSpPr>
        <p:spPr>
          <a:xfrm>
            <a:off x="5103204" y="5915333"/>
            <a:ext cx="1002143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Good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03E789-D692-4203-795E-2B5F04D5BA7B}"/>
              </a:ext>
            </a:extLst>
          </p:cNvPr>
          <p:cNvCxnSpPr/>
          <p:nvPr/>
        </p:nvCxnSpPr>
        <p:spPr>
          <a:xfrm flipH="1">
            <a:off x="5631670" y="5641454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ounded Rectangle 40">
            <a:extLst>
              <a:ext uri="{FF2B5EF4-FFF2-40B4-BE49-F238E27FC236}">
                <a16:creationId xmlns:a16="http://schemas.microsoft.com/office/drawing/2014/main" id="{019C8BD9-34F3-0CBE-2EB0-768E51261D21}"/>
              </a:ext>
            </a:extLst>
          </p:cNvPr>
          <p:cNvSpPr/>
          <p:nvPr/>
        </p:nvSpPr>
        <p:spPr>
          <a:xfrm>
            <a:off x="3924190" y="5915333"/>
            <a:ext cx="1002143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Bad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D119DA-EF7B-259A-2791-D7A26376AA5A}"/>
              </a:ext>
            </a:extLst>
          </p:cNvPr>
          <p:cNvCxnSpPr/>
          <p:nvPr/>
        </p:nvCxnSpPr>
        <p:spPr>
          <a:xfrm flipH="1">
            <a:off x="4416053" y="5641451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urved Connector 43">
            <a:extLst>
              <a:ext uri="{FF2B5EF4-FFF2-40B4-BE49-F238E27FC236}">
                <a16:creationId xmlns:a16="http://schemas.microsoft.com/office/drawing/2014/main" id="{F34984F7-1C0B-2392-4688-22BB070FD906}"/>
              </a:ext>
            </a:extLst>
          </p:cNvPr>
          <p:cNvCxnSpPr>
            <a:cxnSpLocks/>
            <a:stCxn id="21" idx="3"/>
            <a:endCxn id="3" idx="3"/>
          </p:cNvCxnSpPr>
          <p:nvPr/>
        </p:nvCxnSpPr>
        <p:spPr>
          <a:xfrm flipV="1">
            <a:off x="6105347" y="1823324"/>
            <a:ext cx="381160" cy="4259870"/>
          </a:xfrm>
          <a:prstGeom prst="curvedConnector3">
            <a:avLst>
              <a:gd name="adj1" fmla="val 90082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46">
            <a:extLst>
              <a:ext uri="{FF2B5EF4-FFF2-40B4-BE49-F238E27FC236}">
                <a16:creationId xmlns:a16="http://schemas.microsoft.com/office/drawing/2014/main" id="{6CD9124C-EC51-192E-3760-7ECA38CA4999}"/>
              </a:ext>
            </a:extLst>
          </p:cNvPr>
          <p:cNvCxnSpPr>
            <a:stCxn id="23" idx="1"/>
            <a:endCxn id="19" idx="1"/>
          </p:cNvCxnSpPr>
          <p:nvPr/>
        </p:nvCxnSpPr>
        <p:spPr>
          <a:xfrm rot="10800000" flipH="1">
            <a:off x="3924189" y="5479214"/>
            <a:ext cx="1881" cy="603980"/>
          </a:xfrm>
          <a:prstGeom prst="curvedConnector3">
            <a:avLst>
              <a:gd name="adj1" fmla="val -1215311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3DCA44-CF16-2CF9-1F0C-7BD4FECF171F}"/>
              </a:ext>
            </a:extLst>
          </p:cNvPr>
          <p:cNvCxnSpPr>
            <a:cxnSpLocks/>
          </p:cNvCxnSpPr>
          <p:nvPr/>
        </p:nvCxnSpPr>
        <p:spPr>
          <a:xfrm flipH="1">
            <a:off x="5846834" y="1983272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ounded Rectangle 58">
            <a:extLst>
              <a:ext uri="{FF2B5EF4-FFF2-40B4-BE49-F238E27FC236}">
                <a16:creationId xmlns:a16="http://schemas.microsoft.com/office/drawing/2014/main" id="{CF4897FE-10B4-EACA-1924-BAA6F9ED7258}"/>
              </a:ext>
            </a:extLst>
          </p:cNvPr>
          <p:cNvSpPr/>
          <p:nvPr/>
        </p:nvSpPr>
        <p:spPr>
          <a:xfrm>
            <a:off x="5072134" y="2252068"/>
            <a:ext cx="3074125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Parameter Space</a:t>
            </a:r>
          </a:p>
        </p:txBody>
      </p:sp>
      <p:cxnSp>
        <p:nvCxnSpPr>
          <p:cNvPr id="29" name="Curved Connector 61">
            <a:extLst>
              <a:ext uri="{FF2B5EF4-FFF2-40B4-BE49-F238E27FC236}">
                <a16:creationId xmlns:a16="http://schemas.microsoft.com/office/drawing/2014/main" id="{3349AC4C-EB2E-4174-464D-D214336D98C7}"/>
              </a:ext>
            </a:extLst>
          </p:cNvPr>
          <p:cNvCxnSpPr>
            <a:stCxn id="28" idx="2"/>
            <a:endCxn id="19" idx="3"/>
          </p:cNvCxnSpPr>
          <p:nvPr/>
        </p:nvCxnSpPr>
        <p:spPr>
          <a:xfrm rot="5400000">
            <a:off x="4899019" y="3769035"/>
            <a:ext cx="2891425" cy="5289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ounded Rectangle 62">
            <a:extLst>
              <a:ext uri="{FF2B5EF4-FFF2-40B4-BE49-F238E27FC236}">
                <a16:creationId xmlns:a16="http://schemas.microsoft.com/office/drawing/2014/main" id="{015A2511-16BA-F73D-499A-31C276F651F3}"/>
              </a:ext>
            </a:extLst>
          </p:cNvPr>
          <p:cNvSpPr/>
          <p:nvPr/>
        </p:nvSpPr>
        <p:spPr>
          <a:xfrm>
            <a:off x="6719448" y="2877214"/>
            <a:ext cx="2315880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Diversity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E923417-45FE-C629-D70C-59E6EE032B12}"/>
              </a:ext>
            </a:extLst>
          </p:cNvPr>
          <p:cNvCxnSpPr/>
          <p:nvPr/>
        </p:nvCxnSpPr>
        <p:spPr>
          <a:xfrm flipH="1">
            <a:off x="7706671" y="2593456"/>
            <a:ext cx="1" cy="273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urved Connector 71">
            <a:extLst>
              <a:ext uri="{FF2B5EF4-FFF2-40B4-BE49-F238E27FC236}">
                <a16:creationId xmlns:a16="http://schemas.microsoft.com/office/drawing/2014/main" id="{D75DB60C-8316-F965-BD94-C2DF32D131D3}"/>
              </a:ext>
            </a:extLst>
          </p:cNvPr>
          <p:cNvCxnSpPr>
            <a:cxnSpLocks/>
            <a:stCxn id="30" idx="3"/>
            <a:endCxn id="3" idx="3"/>
          </p:cNvCxnSpPr>
          <p:nvPr/>
        </p:nvCxnSpPr>
        <p:spPr>
          <a:xfrm flipH="1" flipV="1">
            <a:off x="6486507" y="1823324"/>
            <a:ext cx="2548821" cy="1221751"/>
          </a:xfrm>
          <a:prstGeom prst="curvedConnector3">
            <a:avLst>
              <a:gd name="adj1" fmla="val -998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ounded Rectangle 13">
            <a:extLst>
              <a:ext uri="{FF2B5EF4-FFF2-40B4-BE49-F238E27FC236}">
                <a16:creationId xmlns:a16="http://schemas.microsoft.com/office/drawing/2014/main" id="{81728854-11D0-0D2A-9C84-FAE47000F32A}"/>
              </a:ext>
            </a:extLst>
          </p:cNvPr>
          <p:cNvSpPr/>
          <p:nvPr/>
        </p:nvSpPr>
        <p:spPr>
          <a:xfrm>
            <a:off x="6743454" y="1171428"/>
            <a:ext cx="1926433" cy="3357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NN further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FC33350-1E91-2D8F-2949-D4B303A50568}"/>
              </a:ext>
            </a:extLst>
          </p:cNvPr>
          <p:cNvCxnSpPr>
            <a:cxnSpLocks/>
            <a:stCxn id="3" idx="3"/>
            <a:endCxn id="33" idx="1"/>
          </p:cNvCxnSpPr>
          <p:nvPr/>
        </p:nvCxnSpPr>
        <p:spPr>
          <a:xfrm flipV="1">
            <a:off x="6486507" y="1339289"/>
            <a:ext cx="256947" cy="484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E63F43-AE49-4484-15CD-36A8E1D8CFC3}"/>
              </a:ext>
            </a:extLst>
          </p:cNvPr>
          <p:cNvCxnSpPr>
            <a:stCxn id="3" idx="3"/>
            <a:endCxn id="33" idx="1"/>
          </p:cNvCxnSpPr>
          <p:nvPr/>
        </p:nvCxnSpPr>
        <p:spPr>
          <a:xfrm flipV="1">
            <a:off x="6486507" y="1339289"/>
            <a:ext cx="256947" cy="4840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36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A graph of a person with a blue line&#10;&#10;Description automatically generated with medium confidence">
            <a:extLst>
              <a:ext uri="{FF2B5EF4-FFF2-40B4-BE49-F238E27FC236}">
                <a16:creationId xmlns:a16="http://schemas.microsoft.com/office/drawing/2014/main" id="{D5FF29F1-D1DD-918F-0640-BCD591D60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53" y="1428386"/>
            <a:ext cx="3421063" cy="2580417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332" y="199986"/>
            <a:ext cx="6677553" cy="1353310"/>
          </a:xfrm>
        </p:spPr>
        <p:txBody>
          <a:bodyPr anchor="b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Alternate Representations of Selection 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6A5D-7C09-983D-526F-08954E290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25" y="3326521"/>
            <a:ext cx="3953782" cy="3890460"/>
          </a:xfrm>
        </p:spPr>
        <p:txBody>
          <a:bodyPr anchor="ctr">
            <a:normAutofit/>
          </a:bodyPr>
          <a:lstStyle/>
          <a:p>
            <a:r>
              <a:rPr lang="en-GB" sz="1400" dirty="0"/>
              <a:t>NN performs badly with cuts represented by numbers</a:t>
            </a:r>
          </a:p>
          <a:p>
            <a:r>
              <a:rPr lang="en-GB" sz="1400" dirty="0"/>
              <a:t>Posit new representation to better encode  spatial relations</a:t>
            </a:r>
          </a:p>
          <a:p>
            <a:r>
              <a:rPr lang="en-GB" sz="1400" b="0" dirty="0"/>
              <a:t>Map new representation with density </a:t>
            </a:r>
            <a:r>
              <a:rPr lang="en-GB" sz="1400" dirty="0"/>
              <a:t>functions to encode the importance of each element</a:t>
            </a:r>
          </a:p>
        </p:txBody>
      </p:sp>
      <p:sp>
        <p:nvSpPr>
          <p:cNvPr id="4" name="Rounded Rectangle 9">
            <a:extLst>
              <a:ext uri="{FF2B5EF4-FFF2-40B4-BE49-F238E27FC236}">
                <a16:creationId xmlns:a16="http://schemas.microsoft.com/office/drawing/2014/main" id="{286BAC07-F76C-6EB6-46BF-9E63F56520B8}"/>
              </a:ext>
            </a:extLst>
          </p:cNvPr>
          <p:cNvSpPr/>
          <p:nvPr/>
        </p:nvSpPr>
        <p:spPr>
          <a:xfrm>
            <a:off x="4487551" y="1508850"/>
            <a:ext cx="7200000" cy="720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0.4 </a:t>
            </a:r>
            <a:r>
              <a:rPr lang="en-US" sz="1800" dirty="0">
                <a:solidFill>
                  <a:schemeClr val="tx1"/>
                </a:solidFill>
              </a:rPr>
              <a:t>≤ T ≤ 0.5, 0.9 ≤ T ≤ 1.0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7E2B31-90F8-6029-8125-BBF2593D103E}"/>
              </a:ext>
            </a:extLst>
          </p:cNvPr>
          <p:cNvGrpSpPr/>
          <p:nvPr/>
        </p:nvGrpSpPr>
        <p:grpSpPr>
          <a:xfrm>
            <a:off x="4495832" y="2788648"/>
            <a:ext cx="7200000" cy="728194"/>
            <a:chOff x="1576388" y="3011504"/>
            <a:chExt cx="7200000" cy="728194"/>
          </a:xfrm>
        </p:grpSpPr>
        <p:sp>
          <p:nvSpPr>
            <p:cNvPr id="6" name="Rounded Rectangle 11">
              <a:extLst>
                <a:ext uri="{FF2B5EF4-FFF2-40B4-BE49-F238E27FC236}">
                  <a16:creationId xmlns:a16="http://schemas.microsoft.com/office/drawing/2014/main" id="{ED7E7F08-B680-4293-D1A3-2898966AF191}"/>
                </a:ext>
              </a:extLst>
            </p:cNvPr>
            <p:cNvSpPr/>
            <p:nvPr/>
          </p:nvSpPr>
          <p:spPr>
            <a:xfrm>
              <a:off x="1576388" y="3011504"/>
              <a:ext cx="7200000" cy="72000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/>
                <a:t>   0          0           0          0           1          0           0          0          0           1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15D4A8-055A-B9BF-02D3-A213EF6E2B31}"/>
                </a:ext>
              </a:extLst>
            </p:cNvPr>
            <p:cNvCxnSpPr>
              <a:cxnSpLocks/>
            </p:cNvCxnSpPr>
            <p:nvPr/>
          </p:nvCxnSpPr>
          <p:spPr>
            <a:xfrm>
              <a:off x="5182478" y="3014753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046050F-F3C0-A2B1-48E5-6BB0556EA690}"/>
                </a:ext>
              </a:extLst>
            </p:cNvPr>
            <p:cNvCxnSpPr>
              <a:cxnSpLocks/>
            </p:cNvCxnSpPr>
            <p:nvPr/>
          </p:nvCxnSpPr>
          <p:spPr>
            <a:xfrm>
              <a:off x="5901602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3AAC7FE-C51B-6C44-7422-D93B759543D2}"/>
                </a:ext>
              </a:extLst>
            </p:cNvPr>
            <p:cNvCxnSpPr>
              <a:cxnSpLocks/>
            </p:cNvCxnSpPr>
            <p:nvPr/>
          </p:nvCxnSpPr>
          <p:spPr>
            <a:xfrm>
              <a:off x="6619328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A2CB09-E9D6-39F7-013F-10CFAAC270BB}"/>
                </a:ext>
              </a:extLst>
            </p:cNvPr>
            <p:cNvCxnSpPr>
              <a:cxnSpLocks/>
            </p:cNvCxnSpPr>
            <p:nvPr/>
          </p:nvCxnSpPr>
          <p:spPr>
            <a:xfrm>
              <a:off x="2296949" y="3014753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10A4C5-BE16-F2FA-40BD-31C4EC183C43}"/>
                </a:ext>
              </a:extLst>
            </p:cNvPr>
            <p:cNvCxnSpPr>
              <a:cxnSpLocks/>
            </p:cNvCxnSpPr>
            <p:nvPr/>
          </p:nvCxnSpPr>
          <p:spPr>
            <a:xfrm>
              <a:off x="3016073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19B1DF-3903-74D5-047F-3320F5D2322E}"/>
                </a:ext>
              </a:extLst>
            </p:cNvPr>
            <p:cNvCxnSpPr>
              <a:cxnSpLocks/>
            </p:cNvCxnSpPr>
            <p:nvPr/>
          </p:nvCxnSpPr>
          <p:spPr>
            <a:xfrm>
              <a:off x="3733799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613FCD-324A-60CB-86BB-7E7891414FCC}"/>
                </a:ext>
              </a:extLst>
            </p:cNvPr>
            <p:cNvCxnSpPr>
              <a:cxnSpLocks/>
            </p:cNvCxnSpPr>
            <p:nvPr/>
          </p:nvCxnSpPr>
          <p:spPr>
            <a:xfrm>
              <a:off x="7346774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4A4059-8793-8019-9744-F1BE86396410}"/>
                </a:ext>
              </a:extLst>
            </p:cNvPr>
            <p:cNvCxnSpPr>
              <a:cxnSpLocks/>
            </p:cNvCxnSpPr>
            <p:nvPr/>
          </p:nvCxnSpPr>
          <p:spPr>
            <a:xfrm>
              <a:off x="8064500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B9E5C8-7B07-D144-534B-3260690FC1E6}"/>
                </a:ext>
              </a:extLst>
            </p:cNvPr>
            <p:cNvCxnSpPr>
              <a:cxnSpLocks/>
            </p:cNvCxnSpPr>
            <p:nvPr/>
          </p:nvCxnSpPr>
          <p:spPr>
            <a:xfrm>
              <a:off x="4453758" y="3019698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41F388-CD1B-3D60-4C69-9C866C383C3F}"/>
              </a:ext>
            </a:extLst>
          </p:cNvPr>
          <p:cNvCxnSpPr>
            <a:cxnSpLocks/>
          </p:cNvCxnSpPr>
          <p:nvPr/>
        </p:nvCxnSpPr>
        <p:spPr>
          <a:xfrm flipH="1">
            <a:off x="8095832" y="2366871"/>
            <a:ext cx="6090" cy="292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B08FEE-6BD8-0A14-698C-E147A5F54685}"/>
              </a:ext>
            </a:extLst>
          </p:cNvPr>
          <p:cNvCxnSpPr>
            <a:cxnSpLocks/>
          </p:cNvCxnSpPr>
          <p:nvPr/>
        </p:nvCxnSpPr>
        <p:spPr>
          <a:xfrm flipH="1">
            <a:off x="8103940" y="3671090"/>
            <a:ext cx="6090" cy="292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D096E2-FC60-EDAF-121F-56491D13F95A}"/>
              </a:ext>
            </a:extLst>
          </p:cNvPr>
          <p:cNvCxnSpPr>
            <a:cxnSpLocks/>
          </p:cNvCxnSpPr>
          <p:nvPr/>
        </p:nvCxnSpPr>
        <p:spPr>
          <a:xfrm flipH="1">
            <a:off x="8089742" y="4930154"/>
            <a:ext cx="6090" cy="292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2DC589-62AF-0893-A821-85BCCF13EF33}"/>
              </a:ext>
            </a:extLst>
          </p:cNvPr>
          <p:cNvGrpSpPr/>
          <p:nvPr/>
        </p:nvGrpSpPr>
        <p:grpSpPr>
          <a:xfrm>
            <a:off x="4487551" y="4090819"/>
            <a:ext cx="7200000" cy="728194"/>
            <a:chOff x="1576388" y="3011504"/>
            <a:chExt cx="7200000" cy="728194"/>
          </a:xfrm>
        </p:grpSpPr>
        <p:sp>
          <p:nvSpPr>
            <p:cNvPr id="20" name="Rounded Rectangle 25">
              <a:extLst>
                <a:ext uri="{FF2B5EF4-FFF2-40B4-BE49-F238E27FC236}">
                  <a16:creationId xmlns:a16="http://schemas.microsoft.com/office/drawing/2014/main" id="{1C1D015E-2513-4964-2A25-7977891C5E5C}"/>
                </a:ext>
              </a:extLst>
            </p:cNvPr>
            <p:cNvSpPr/>
            <p:nvPr/>
          </p:nvSpPr>
          <p:spPr>
            <a:xfrm>
              <a:off x="1576388" y="3011504"/>
              <a:ext cx="7200000" cy="72000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/>
                <a:t>   0          0           0          0           0          0           0          0          1           1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92659E6-F291-9801-7F43-F6C698F9EEA0}"/>
                </a:ext>
              </a:extLst>
            </p:cNvPr>
            <p:cNvCxnSpPr>
              <a:cxnSpLocks/>
            </p:cNvCxnSpPr>
            <p:nvPr/>
          </p:nvCxnSpPr>
          <p:spPr>
            <a:xfrm>
              <a:off x="5182478" y="3014753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E9FFBA-2A9B-3665-472F-A57F005E5328}"/>
                </a:ext>
              </a:extLst>
            </p:cNvPr>
            <p:cNvCxnSpPr>
              <a:cxnSpLocks/>
            </p:cNvCxnSpPr>
            <p:nvPr/>
          </p:nvCxnSpPr>
          <p:spPr>
            <a:xfrm>
              <a:off x="5901602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3BB2BAA-3A74-7689-4E4B-9F5E98E27014}"/>
                </a:ext>
              </a:extLst>
            </p:cNvPr>
            <p:cNvCxnSpPr>
              <a:cxnSpLocks/>
            </p:cNvCxnSpPr>
            <p:nvPr/>
          </p:nvCxnSpPr>
          <p:spPr>
            <a:xfrm>
              <a:off x="6619328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DCCD4A-620D-BFE8-19F5-E4EEFD5F4C21}"/>
                </a:ext>
              </a:extLst>
            </p:cNvPr>
            <p:cNvCxnSpPr>
              <a:cxnSpLocks/>
            </p:cNvCxnSpPr>
            <p:nvPr/>
          </p:nvCxnSpPr>
          <p:spPr>
            <a:xfrm>
              <a:off x="2296949" y="3014753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7E2FF83-2BD8-1F9C-9C22-DA381C24814B}"/>
                </a:ext>
              </a:extLst>
            </p:cNvPr>
            <p:cNvCxnSpPr>
              <a:cxnSpLocks/>
            </p:cNvCxnSpPr>
            <p:nvPr/>
          </p:nvCxnSpPr>
          <p:spPr>
            <a:xfrm>
              <a:off x="3016073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53A639F-D1D2-6593-39C6-3F00557D0AF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799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5F4573B-EBF2-8BA8-2D9A-34887613EBED}"/>
                </a:ext>
              </a:extLst>
            </p:cNvPr>
            <p:cNvCxnSpPr>
              <a:cxnSpLocks/>
            </p:cNvCxnSpPr>
            <p:nvPr/>
          </p:nvCxnSpPr>
          <p:spPr>
            <a:xfrm>
              <a:off x="7346774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755B8-6582-C4AB-079A-AB21CACDDC83}"/>
                </a:ext>
              </a:extLst>
            </p:cNvPr>
            <p:cNvCxnSpPr>
              <a:cxnSpLocks/>
            </p:cNvCxnSpPr>
            <p:nvPr/>
          </p:nvCxnSpPr>
          <p:spPr>
            <a:xfrm>
              <a:off x="8064500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220CA6-2247-7520-A52B-BA74FEBB7872}"/>
                </a:ext>
              </a:extLst>
            </p:cNvPr>
            <p:cNvCxnSpPr>
              <a:cxnSpLocks/>
            </p:cNvCxnSpPr>
            <p:nvPr/>
          </p:nvCxnSpPr>
          <p:spPr>
            <a:xfrm>
              <a:off x="4453758" y="3019698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C02F617-071B-7CD0-ED66-24F8403CF661}"/>
              </a:ext>
            </a:extLst>
          </p:cNvPr>
          <p:cNvGrpSpPr/>
          <p:nvPr/>
        </p:nvGrpSpPr>
        <p:grpSpPr>
          <a:xfrm>
            <a:off x="4159808" y="5366621"/>
            <a:ext cx="7920000" cy="724776"/>
            <a:chOff x="3614775" y="5513374"/>
            <a:chExt cx="7920000" cy="724776"/>
          </a:xfrm>
        </p:grpSpPr>
        <p:sp>
          <p:nvSpPr>
            <p:cNvPr id="31" name="Rounded Rectangle 36">
              <a:extLst>
                <a:ext uri="{FF2B5EF4-FFF2-40B4-BE49-F238E27FC236}">
                  <a16:creationId xmlns:a16="http://schemas.microsoft.com/office/drawing/2014/main" id="{342549F5-6B33-0FF7-16F4-04422BD602D6}"/>
                </a:ext>
              </a:extLst>
            </p:cNvPr>
            <p:cNvSpPr/>
            <p:nvPr/>
          </p:nvSpPr>
          <p:spPr>
            <a:xfrm>
              <a:off x="3614775" y="5518150"/>
              <a:ext cx="7920000" cy="72000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/>
                <a:t>   0          0           0          1          1           0          0           0          0           0          0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C2371D-FD29-767B-FA30-CA68773F1D91}"/>
                </a:ext>
              </a:extLst>
            </p:cNvPr>
            <p:cNvCxnSpPr/>
            <p:nvPr/>
          </p:nvCxnSpPr>
          <p:spPr>
            <a:xfrm>
              <a:off x="9374864" y="5515762"/>
              <a:ext cx="0" cy="72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D097863-9915-22E4-9FE1-64B40C9E09FF}"/>
                </a:ext>
              </a:extLst>
            </p:cNvPr>
            <p:cNvCxnSpPr/>
            <p:nvPr/>
          </p:nvCxnSpPr>
          <p:spPr>
            <a:xfrm>
              <a:off x="10094822" y="5518150"/>
              <a:ext cx="0" cy="72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50D30E-5815-E8EC-5FCC-203062865CED}"/>
                </a:ext>
              </a:extLst>
            </p:cNvPr>
            <p:cNvCxnSpPr/>
            <p:nvPr/>
          </p:nvCxnSpPr>
          <p:spPr>
            <a:xfrm>
              <a:off x="10823595" y="5518150"/>
              <a:ext cx="0" cy="72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5B056E8-F80F-C78B-7B53-64933224CF03}"/>
                </a:ext>
              </a:extLst>
            </p:cNvPr>
            <p:cNvCxnSpPr/>
            <p:nvPr/>
          </p:nvCxnSpPr>
          <p:spPr>
            <a:xfrm>
              <a:off x="7193967" y="5515762"/>
              <a:ext cx="0" cy="72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E1A3C9D-69E8-CDE4-134C-B932ED7433EF}"/>
                </a:ext>
              </a:extLst>
            </p:cNvPr>
            <p:cNvCxnSpPr/>
            <p:nvPr/>
          </p:nvCxnSpPr>
          <p:spPr>
            <a:xfrm>
              <a:off x="7913925" y="5518150"/>
              <a:ext cx="0" cy="72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0FF08F-1024-6510-72AE-5CE194E55F00}"/>
                </a:ext>
              </a:extLst>
            </p:cNvPr>
            <p:cNvCxnSpPr/>
            <p:nvPr/>
          </p:nvCxnSpPr>
          <p:spPr>
            <a:xfrm>
              <a:off x="8642698" y="5518150"/>
              <a:ext cx="0" cy="72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A53D6-662E-51D4-1A94-52D7261BD9A6}"/>
                </a:ext>
              </a:extLst>
            </p:cNvPr>
            <p:cNvCxnSpPr/>
            <p:nvPr/>
          </p:nvCxnSpPr>
          <p:spPr>
            <a:xfrm>
              <a:off x="5786328" y="5513374"/>
              <a:ext cx="0" cy="72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6573A92-F537-0A98-7523-2713E93C670F}"/>
                </a:ext>
              </a:extLst>
            </p:cNvPr>
            <p:cNvCxnSpPr/>
            <p:nvPr/>
          </p:nvCxnSpPr>
          <p:spPr>
            <a:xfrm>
              <a:off x="6506286" y="5515762"/>
              <a:ext cx="0" cy="72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3B07BB5-864A-5D1D-C5AA-8B9DA3B9E046}"/>
                </a:ext>
              </a:extLst>
            </p:cNvPr>
            <p:cNvCxnSpPr/>
            <p:nvPr/>
          </p:nvCxnSpPr>
          <p:spPr>
            <a:xfrm>
              <a:off x="4325389" y="5515762"/>
              <a:ext cx="0" cy="72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009A602-747D-0688-7B50-B1E315E712C3}"/>
                </a:ext>
              </a:extLst>
            </p:cNvPr>
            <p:cNvCxnSpPr/>
            <p:nvPr/>
          </p:nvCxnSpPr>
          <p:spPr>
            <a:xfrm>
              <a:off x="5054162" y="5515762"/>
              <a:ext cx="0" cy="72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2226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9">
            <a:extLst>
              <a:ext uri="{FF2B5EF4-FFF2-40B4-BE49-F238E27FC236}">
                <a16:creationId xmlns:a16="http://schemas.microsoft.com/office/drawing/2014/main" id="{D0C3374F-109F-FCBF-E64B-80E0F077EE1F}"/>
              </a:ext>
            </a:extLst>
          </p:cNvPr>
          <p:cNvSpPr/>
          <p:nvPr/>
        </p:nvSpPr>
        <p:spPr>
          <a:xfrm>
            <a:off x="2390737" y="1047709"/>
            <a:ext cx="7200000" cy="720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≤ T ≤ 0.5, 0.9 ≤ T ≤ 1.0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685F85-13DF-15E3-246B-110D54C33420}"/>
              </a:ext>
            </a:extLst>
          </p:cNvPr>
          <p:cNvGrpSpPr/>
          <p:nvPr/>
        </p:nvGrpSpPr>
        <p:grpSpPr>
          <a:xfrm>
            <a:off x="2399018" y="2327507"/>
            <a:ext cx="7200000" cy="728194"/>
            <a:chOff x="1576388" y="3011504"/>
            <a:chExt cx="7200000" cy="728194"/>
          </a:xfrm>
        </p:grpSpPr>
        <p:sp>
          <p:nvSpPr>
            <p:cNvPr id="4" name="Rounded Rectangle 11">
              <a:extLst>
                <a:ext uri="{FF2B5EF4-FFF2-40B4-BE49-F238E27FC236}">
                  <a16:creationId xmlns:a16="http://schemas.microsoft.com/office/drawing/2014/main" id="{5408C420-7001-C93F-5A05-44ACF6E7ABA1}"/>
                </a:ext>
              </a:extLst>
            </p:cNvPr>
            <p:cNvSpPr/>
            <p:nvPr/>
          </p:nvSpPr>
          <p:spPr>
            <a:xfrm>
              <a:off x="1576388" y="3011504"/>
              <a:ext cx="7200000" cy="72000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0          0           0          0           1          0           0          0          0           1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1C574D3-6CC3-86CE-37FC-6A1E6380654F}"/>
                </a:ext>
              </a:extLst>
            </p:cNvPr>
            <p:cNvCxnSpPr>
              <a:cxnSpLocks/>
            </p:cNvCxnSpPr>
            <p:nvPr/>
          </p:nvCxnSpPr>
          <p:spPr>
            <a:xfrm>
              <a:off x="5182478" y="3014753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1088648-DBED-7866-49FD-0D96FA6B5E1C}"/>
                </a:ext>
              </a:extLst>
            </p:cNvPr>
            <p:cNvCxnSpPr>
              <a:cxnSpLocks/>
            </p:cNvCxnSpPr>
            <p:nvPr/>
          </p:nvCxnSpPr>
          <p:spPr>
            <a:xfrm>
              <a:off x="5901602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4893D5D-9F65-269C-525C-1B348DA9D304}"/>
                </a:ext>
              </a:extLst>
            </p:cNvPr>
            <p:cNvCxnSpPr>
              <a:cxnSpLocks/>
            </p:cNvCxnSpPr>
            <p:nvPr/>
          </p:nvCxnSpPr>
          <p:spPr>
            <a:xfrm>
              <a:off x="6619328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3125675-C2A1-3B53-7C88-5DE78D1513C3}"/>
                </a:ext>
              </a:extLst>
            </p:cNvPr>
            <p:cNvCxnSpPr>
              <a:cxnSpLocks/>
            </p:cNvCxnSpPr>
            <p:nvPr/>
          </p:nvCxnSpPr>
          <p:spPr>
            <a:xfrm>
              <a:off x="2296949" y="3014753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70EEF94-C95A-7358-BD8D-95F6B1054EB9}"/>
                </a:ext>
              </a:extLst>
            </p:cNvPr>
            <p:cNvCxnSpPr>
              <a:cxnSpLocks/>
            </p:cNvCxnSpPr>
            <p:nvPr/>
          </p:nvCxnSpPr>
          <p:spPr>
            <a:xfrm>
              <a:off x="3016073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F21A09-4634-081F-4C66-E5837FA1A454}"/>
                </a:ext>
              </a:extLst>
            </p:cNvPr>
            <p:cNvCxnSpPr>
              <a:cxnSpLocks/>
            </p:cNvCxnSpPr>
            <p:nvPr/>
          </p:nvCxnSpPr>
          <p:spPr>
            <a:xfrm>
              <a:off x="3733799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C2A242D-B0AD-EB33-865E-B9878F7C3A36}"/>
                </a:ext>
              </a:extLst>
            </p:cNvPr>
            <p:cNvCxnSpPr>
              <a:cxnSpLocks/>
            </p:cNvCxnSpPr>
            <p:nvPr/>
          </p:nvCxnSpPr>
          <p:spPr>
            <a:xfrm>
              <a:off x="7346774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E5F3F2-3968-3F56-57C8-7DB85A9E638E}"/>
                </a:ext>
              </a:extLst>
            </p:cNvPr>
            <p:cNvCxnSpPr>
              <a:cxnSpLocks/>
            </p:cNvCxnSpPr>
            <p:nvPr/>
          </p:nvCxnSpPr>
          <p:spPr>
            <a:xfrm>
              <a:off x="8064500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B93E9B-F2B2-8FF3-7A68-DCC4A74CCC38}"/>
                </a:ext>
              </a:extLst>
            </p:cNvPr>
            <p:cNvCxnSpPr>
              <a:cxnSpLocks/>
            </p:cNvCxnSpPr>
            <p:nvPr/>
          </p:nvCxnSpPr>
          <p:spPr>
            <a:xfrm>
              <a:off x="4453758" y="3019698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32CC39-D26F-31E3-0085-87770FE37902}"/>
              </a:ext>
            </a:extLst>
          </p:cNvPr>
          <p:cNvCxnSpPr>
            <a:cxnSpLocks/>
          </p:cNvCxnSpPr>
          <p:nvPr/>
        </p:nvCxnSpPr>
        <p:spPr>
          <a:xfrm flipH="1">
            <a:off x="5999018" y="1905730"/>
            <a:ext cx="6090" cy="292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8B1042-F353-C13A-6F01-EDD19D0763AE}"/>
              </a:ext>
            </a:extLst>
          </p:cNvPr>
          <p:cNvCxnSpPr>
            <a:cxnSpLocks/>
          </p:cNvCxnSpPr>
          <p:nvPr/>
        </p:nvCxnSpPr>
        <p:spPr>
          <a:xfrm flipH="1">
            <a:off x="6007126" y="3209949"/>
            <a:ext cx="6090" cy="292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9EE6D8-C093-C0AA-41D1-A9BAB54DC968}"/>
              </a:ext>
            </a:extLst>
          </p:cNvPr>
          <p:cNvCxnSpPr>
            <a:cxnSpLocks/>
          </p:cNvCxnSpPr>
          <p:nvPr/>
        </p:nvCxnSpPr>
        <p:spPr>
          <a:xfrm flipH="1">
            <a:off x="5992928" y="4469013"/>
            <a:ext cx="6090" cy="292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0DE1E4-B9D0-531B-4A01-1EA2B04D79C0}"/>
              </a:ext>
            </a:extLst>
          </p:cNvPr>
          <p:cNvGrpSpPr/>
          <p:nvPr/>
        </p:nvGrpSpPr>
        <p:grpSpPr>
          <a:xfrm>
            <a:off x="2390737" y="3629678"/>
            <a:ext cx="7200000" cy="728194"/>
            <a:chOff x="1576388" y="3011504"/>
            <a:chExt cx="7200000" cy="728194"/>
          </a:xfrm>
        </p:grpSpPr>
        <p:sp>
          <p:nvSpPr>
            <p:cNvPr id="18" name="Rounded Rectangle 25">
              <a:extLst>
                <a:ext uri="{FF2B5EF4-FFF2-40B4-BE49-F238E27FC236}">
                  <a16:creationId xmlns:a16="http://schemas.microsoft.com/office/drawing/2014/main" id="{8557BB3C-9597-DFEA-B008-2B6B78909C1F}"/>
                </a:ext>
              </a:extLst>
            </p:cNvPr>
            <p:cNvSpPr/>
            <p:nvPr/>
          </p:nvSpPr>
          <p:spPr>
            <a:xfrm>
              <a:off x="1576388" y="3011504"/>
              <a:ext cx="7200000" cy="72000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0          0           0          0           0          0           0          0          1           1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18879B-92E5-DE28-5C5C-55E32C73FACB}"/>
                </a:ext>
              </a:extLst>
            </p:cNvPr>
            <p:cNvCxnSpPr>
              <a:cxnSpLocks/>
            </p:cNvCxnSpPr>
            <p:nvPr/>
          </p:nvCxnSpPr>
          <p:spPr>
            <a:xfrm>
              <a:off x="5182478" y="3014753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51A3CFE-BF33-D056-DDE1-D407998DFBC3}"/>
                </a:ext>
              </a:extLst>
            </p:cNvPr>
            <p:cNvCxnSpPr>
              <a:cxnSpLocks/>
            </p:cNvCxnSpPr>
            <p:nvPr/>
          </p:nvCxnSpPr>
          <p:spPr>
            <a:xfrm>
              <a:off x="5901602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14AF11A-4E72-05A2-628A-AD0193650D26}"/>
                </a:ext>
              </a:extLst>
            </p:cNvPr>
            <p:cNvCxnSpPr>
              <a:cxnSpLocks/>
            </p:cNvCxnSpPr>
            <p:nvPr/>
          </p:nvCxnSpPr>
          <p:spPr>
            <a:xfrm>
              <a:off x="6619328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A31A5B-9F9F-B43C-4C3F-45E027196542}"/>
                </a:ext>
              </a:extLst>
            </p:cNvPr>
            <p:cNvCxnSpPr>
              <a:cxnSpLocks/>
            </p:cNvCxnSpPr>
            <p:nvPr/>
          </p:nvCxnSpPr>
          <p:spPr>
            <a:xfrm>
              <a:off x="2296949" y="3014753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D16B583-0A1D-98CE-F30F-20044190AB18}"/>
                </a:ext>
              </a:extLst>
            </p:cNvPr>
            <p:cNvCxnSpPr>
              <a:cxnSpLocks/>
            </p:cNvCxnSpPr>
            <p:nvPr/>
          </p:nvCxnSpPr>
          <p:spPr>
            <a:xfrm>
              <a:off x="3016073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250EE3C-A215-EFB5-2AA0-374215F1A193}"/>
                </a:ext>
              </a:extLst>
            </p:cNvPr>
            <p:cNvCxnSpPr>
              <a:cxnSpLocks/>
            </p:cNvCxnSpPr>
            <p:nvPr/>
          </p:nvCxnSpPr>
          <p:spPr>
            <a:xfrm>
              <a:off x="3733799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2F52FE-DC2B-7C43-6F14-8D35E4B44603}"/>
                </a:ext>
              </a:extLst>
            </p:cNvPr>
            <p:cNvCxnSpPr>
              <a:cxnSpLocks/>
            </p:cNvCxnSpPr>
            <p:nvPr/>
          </p:nvCxnSpPr>
          <p:spPr>
            <a:xfrm>
              <a:off x="7346774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FD9A064-8535-C0AC-0BF6-43BD7E8703B9}"/>
                </a:ext>
              </a:extLst>
            </p:cNvPr>
            <p:cNvCxnSpPr>
              <a:cxnSpLocks/>
            </p:cNvCxnSpPr>
            <p:nvPr/>
          </p:nvCxnSpPr>
          <p:spPr>
            <a:xfrm>
              <a:off x="8064500" y="3011504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FB4CE61-63F9-369F-D2E0-718950FF372F}"/>
                </a:ext>
              </a:extLst>
            </p:cNvPr>
            <p:cNvCxnSpPr>
              <a:cxnSpLocks/>
            </p:cNvCxnSpPr>
            <p:nvPr/>
          </p:nvCxnSpPr>
          <p:spPr>
            <a:xfrm>
              <a:off x="4453758" y="3019698"/>
              <a:ext cx="0" cy="72000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483F8A-194D-AB85-B23A-28A8A734797E}"/>
              </a:ext>
            </a:extLst>
          </p:cNvPr>
          <p:cNvGrpSpPr/>
          <p:nvPr/>
        </p:nvGrpSpPr>
        <p:grpSpPr>
          <a:xfrm>
            <a:off x="2062994" y="4905480"/>
            <a:ext cx="7920000" cy="724776"/>
            <a:chOff x="3614775" y="5513374"/>
            <a:chExt cx="7920000" cy="724776"/>
          </a:xfrm>
        </p:grpSpPr>
        <p:sp>
          <p:nvSpPr>
            <p:cNvPr id="29" name="Rounded Rectangle 36">
              <a:extLst>
                <a:ext uri="{FF2B5EF4-FFF2-40B4-BE49-F238E27FC236}">
                  <a16:creationId xmlns:a16="http://schemas.microsoft.com/office/drawing/2014/main" id="{239F2ADB-A40D-838F-781E-96DDCEB52254}"/>
                </a:ext>
              </a:extLst>
            </p:cNvPr>
            <p:cNvSpPr/>
            <p:nvPr/>
          </p:nvSpPr>
          <p:spPr>
            <a:xfrm>
              <a:off x="3614775" y="5518150"/>
              <a:ext cx="7920000" cy="72000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0          0           0          1          1           0          0           0          0           0          0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26CB4DF-1CFC-4916-F502-E59014B1AC52}"/>
                </a:ext>
              </a:extLst>
            </p:cNvPr>
            <p:cNvCxnSpPr/>
            <p:nvPr/>
          </p:nvCxnSpPr>
          <p:spPr>
            <a:xfrm>
              <a:off x="9374864" y="5515762"/>
              <a:ext cx="0" cy="72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D2FB7B-DC72-75A8-2CF8-1E4D2E273540}"/>
                </a:ext>
              </a:extLst>
            </p:cNvPr>
            <p:cNvCxnSpPr/>
            <p:nvPr/>
          </p:nvCxnSpPr>
          <p:spPr>
            <a:xfrm>
              <a:off x="10094822" y="5518150"/>
              <a:ext cx="0" cy="72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46A8C8-7398-1DF7-2929-DBCC938B81BD}"/>
                </a:ext>
              </a:extLst>
            </p:cNvPr>
            <p:cNvCxnSpPr/>
            <p:nvPr/>
          </p:nvCxnSpPr>
          <p:spPr>
            <a:xfrm>
              <a:off x="10823595" y="5518150"/>
              <a:ext cx="0" cy="72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569CF27-B7B5-F351-A8C4-DFBF33121573}"/>
                </a:ext>
              </a:extLst>
            </p:cNvPr>
            <p:cNvCxnSpPr/>
            <p:nvPr/>
          </p:nvCxnSpPr>
          <p:spPr>
            <a:xfrm>
              <a:off x="7193967" y="5515762"/>
              <a:ext cx="0" cy="72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2AE595E-EE77-A975-E331-E09D3E8D0100}"/>
                </a:ext>
              </a:extLst>
            </p:cNvPr>
            <p:cNvCxnSpPr/>
            <p:nvPr/>
          </p:nvCxnSpPr>
          <p:spPr>
            <a:xfrm>
              <a:off x="7913925" y="5518150"/>
              <a:ext cx="0" cy="72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CFDEF2-2189-6854-214E-165EBC4D486D}"/>
                </a:ext>
              </a:extLst>
            </p:cNvPr>
            <p:cNvCxnSpPr/>
            <p:nvPr/>
          </p:nvCxnSpPr>
          <p:spPr>
            <a:xfrm>
              <a:off x="8642698" y="5518150"/>
              <a:ext cx="0" cy="72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406F2B-6D80-043E-429D-3597AD3FCA53}"/>
                </a:ext>
              </a:extLst>
            </p:cNvPr>
            <p:cNvCxnSpPr/>
            <p:nvPr/>
          </p:nvCxnSpPr>
          <p:spPr>
            <a:xfrm>
              <a:off x="5786328" y="5513374"/>
              <a:ext cx="0" cy="72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A8997C-5125-4D0F-C9DC-233E0A55BD0A}"/>
                </a:ext>
              </a:extLst>
            </p:cNvPr>
            <p:cNvCxnSpPr/>
            <p:nvPr/>
          </p:nvCxnSpPr>
          <p:spPr>
            <a:xfrm>
              <a:off x="6506286" y="5515762"/>
              <a:ext cx="0" cy="72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E8EAB7-F30A-FEBE-C8F9-26AE2ADC0FBB}"/>
                </a:ext>
              </a:extLst>
            </p:cNvPr>
            <p:cNvCxnSpPr/>
            <p:nvPr/>
          </p:nvCxnSpPr>
          <p:spPr>
            <a:xfrm>
              <a:off x="4325389" y="5515762"/>
              <a:ext cx="0" cy="72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FE09F14-CABA-E876-E6C9-796A69E7A38A}"/>
                </a:ext>
              </a:extLst>
            </p:cNvPr>
            <p:cNvCxnSpPr/>
            <p:nvPr/>
          </p:nvCxnSpPr>
          <p:spPr>
            <a:xfrm>
              <a:off x="5054162" y="5515762"/>
              <a:ext cx="0" cy="7200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581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083CAA45-54C2-0FA7-41AC-B335DC7D5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637" y="2066366"/>
            <a:ext cx="9948699" cy="4421905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946" y="664274"/>
            <a:ext cx="6677553" cy="1353310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Structure of Hybrid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71B68-5CF3-9963-CB49-988FA86CE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5534" y="844007"/>
            <a:ext cx="4778931" cy="3890460"/>
          </a:xfrm>
        </p:spPr>
        <p:txBody>
          <a:bodyPr anchor="ctr">
            <a:normAutofit/>
          </a:bodyPr>
          <a:lstStyle/>
          <a:p>
            <a:r>
              <a:rPr lang="en-GB" sz="1400" dirty="0"/>
              <a:t>Supervised learning</a:t>
            </a:r>
          </a:p>
          <a:p>
            <a:r>
              <a:rPr lang="en-GB" sz="1400" dirty="0"/>
              <a:t>Hybrid combination of dense and convolutional layers</a:t>
            </a:r>
          </a:p>
          <a:p>
            <a:r>
              <a:rPr lang="en-GB" sz="1400" dirty="0"/>
              <a:t>Single output between -1 and 1</a:t>
            </a:r>
          </a:p>
        </p:txBody>
      </p:sp>
    </p:spTree>
    <p:extLst>
      <p:ext uri="{BB962C8B-B14F-4D97-AF65-F5344CB8AC3E}">
        <p14:creationId xmlns:p14="http://schemas.microsoft.com/office/powerpoint/2010/main" val="569758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5F86375F-3A28-6FE5-840B-3C0B9E7E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8" y="1770822"/>
            <a:ext cx="6368705" cy="4245803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946" y="664274"/>
            <a:ext cx="6677553" cy="1353310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Performance of Hybrid 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B6A5D-7C09-983D-526F-08954E290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5278" y="2038059"/>
                <a:ext cx="6677551" cy="3890460"/>
              </a:xfrm>
            </p:spPr>
            <p:txBody>
              <a:bodyPr anchor="ctr">
                <a:normAutofit/>
              </a:bodyPr>
              <a:lstStyle/>
              <a:p>
                <a:r>
                  <a:rPr lang="en-GB" sz="1400" dirty="0"/>
                  <a:t>Loss: Mean Squared Error</a:t>
                </a:r>
              </a:p>
              <a:p>
                <a:r>
                  <a:rPr lang="en-GB" sz="1400" b="0" dirty="0"/>
                  <a:t>Minimum validation loss means: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l-GR" sz="1400" b="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l-GR" sz="1400" b="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𝑝𝑟𝑒𝑑𝑖𝑐𝑡</m:t>
                        </m:r>
                      </m:sub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nor/>
                      </m:rPr>
                      <a:rPr lang="en-GB" sz="1400"/>
                      <m:t>±</m:t>
                    </m:r>
                  </m:oMath>
                </a14:m>
                <a:r>
                  <a:rPr lang="en-GB" sz="1400" dirty="0"/>
                  <a:t>0.10 </a:t>
                </a:r>
              </a:p>
              <a:p>
                <a:r>
                  <a:rPr lang="en-GB" sz="1400" dirty="0"/>
                  <a:t>Irrelevance of overfitting</a:t>
                </a:r>
              </a:p>
              <a:p>
                <a:r>
                  <a:rPr lang="en-GB" sz="1400" dirty="0"/>
                  <a:t>Training size of 10,000 individuals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B6A5D-7C09-983D-526F-08954E290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5278" y="2038059"/>
                <a:ext cx="6677551" cy="3890460"/>
              </a:xfrm>
              <a:blipFill>
                <a:blip r:embed="rId3"/>
                <a:stretch>
                  <a:fillRect l="-3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9537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plot overlay&#10;&#10;Description automatically generated">
            <a:extLst>
              <a:ext uri="{FF2B5EF4-FFF2-40B4-BE49-F238E27FC236}">
                <a16:creationId xmlns:a16="http://schemas.microsoft.com/office/drawing/2014/main" id="{59D0FDC7-B8C8-C4FE-5D2C-1ED6A7B51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68" y="1532987"/>
            <a:ext cx="6559549" cy="4373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02A9F-0974-3A9A-0291-82D6E2870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9" y="3307443"/>
            <a:ext cx="5959769" cy="2647982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652" y="437770"/>
            <a:ext cx="6677553" cy="1353310"/>
          </a:xfrm>
        </p:spPr>
        <p:txBody>
          <a:bodyPr anchor="b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Results of the Neuroevolutionary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6A5D-7C09-983D-526F-08954E290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404" y="1471787"/>
            <a:ext cx="6677551" cy="2556517"/>
          </a:xfrm>
        </p:spPr>
        <p:txBody>
          <a:bodyPr anchor="ctr">
            <a:normAutofit/>
          </a:bodyPr>
          <a:lstStyle/>
          <a:p>
            <a:r>
              <a:rPr lang="en-GB" sz="1400" dirty="0"/>
              <a:t>Purity 81%</a:t>
            </a:r>
          </a:p>
          <a:p>
            <a:r>
              <a:rPr lang="en-GB" sz="1400" dirty="0"/>
              <a:t>Efficiency 13%</a:t>
            </a:r>
          </a:p>
          <a:p>
            <a:r>
              <a:rPr lang="en-GB" sz="1400" dirty="0"/>
              <a:t>Distance -0.009</a:t>
            </a:r>
          </a:p>
          <a:p>
            <a:r>
              <a:rPr lang="en-GB" sz="1400" dirty="0"/>
              <a:t>Previous best distance: 0.07</a:t>
            </a:r>
          </a:p>
        </p:txBody>
      </p:sp>
    </p:spTree>
    <p:extLst>
      <p:ext uri="{BB962C8B-B14F-4D97-AF65-F5344CB8AC3E}">
        <p14:creationId xmlns:p14="http://schemas.microsoft.com/office/powerpoint/2010/main" val="922696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652" y="437770"/>
            <a:ext cx="6677553" cy="1353310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Other Interesting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6A5D-7C09-983D-526F-08954E290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4600" y="4481687"/>
            <a:ext cx="6677551" cy="2556517"/>
          </a:xfrm>
        </p:spPr>
        <p:txBody>
          <a:bodyPr anchor="ctr">
            <a:normAutofit/>
          </a:bodyPr>
          <a:lstStyle/>
          <a:p>
            <a:r>
              <a:rPr lang="en-GB" sz="1400" dirty="0"/>
              <a:t>Purity 96%</a:t>
            </a:r>
          </a:p>
          <a:p>
            <a:r>
              <a:rPr lang="en-GB" sz="1400" dirty="0"/>
              <a:t>Efficiency 11%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CE61899-1248-0709-676E-14346965D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057" y="1593052"/>
            <a:ext cx="5486411" cy="3657607"/>
          </a:xfrm>
          <a:prstGeom prst="rect">
            <a:avLst/>
          </a:prstGeom>
        </p:spPr>
      </p:pic>
      <p:pic>
        <p:nvPicPr>
          <p:cNvPr id="8" name="Picture 7" descr="A graph of a plot overlay&#10;&#10;Description automatically generated">
            <a:extLst>
              <a:ext uri="{FF2B5EF4-FFF2-40B4-BE49-F238E27FC236}">
                <a16:creationId xmlns:a16="http://schemas.microsoft.com/office/drawing/2014/main" id="{627B7543-DC98-1DA6-E14F-C7F3A1B5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676" y="1639888"/>
            <a:ext cx="5486401" cy="3657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CA7608-BF70-7ABA-A13A-6FB9FE691846}"/>
              </a:ext>
            </a:extLst>
          </p:cNvPr>
          <p:cNvSpPr txBox="1">
            <a:spLocks/>
          </p:cNvSpPr>
          <p:nvPr/>
        </p:nvSpPr>
        <p:spPr>
          <a:xfrm>
            <a:off x="7935915" y="4391585"/>
            <a:ext cx="6677551" cy="2556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Purity 63%</a:t>
            </a:r>
          </a:p>
          <a:p>
            <a:r>
              <a:rPr lang="en-GB" sz="1400" dirty="0"/>
              <a:t>Efficiency 10%</a:t>
            </a:r>
          </a:p>
        </p:txBody>
      </p:sp>
    </p:spTree>
    <p:extLst>
      <p:ext uri="{BB962C8B-B14F-4D97-AF65-F5344CB8AC3E}">
        <p14:creationId xmlns:p14="http://schemas.microsoft.com/office/powerpoint/2010/main" val="3414663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3B52F989-F69D-3B2A-A54E-7C8592247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189" y="545128"/>
            <a:ext cx="11131769" cy="4903683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98" y="138112"/>
            <a:ext cx="6677553" cy="1353310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Methods to Improve our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6A5D-7C09-983D-526F-08954E290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043" y="4593496"/>
            <a:ext cx="4768953" cy="2358960"/>
          </a:xfrm>
        </p:spPr>
        <p:txBody>
          <a:bodyPr anchor="ctr">
            <a:normAutofit/>
          </a:bodyPr>
          <a:lstStyle/>
          <a:p>
            <a:r>
              <a:rPr lang="en-GB" sz="1400" b="0" dirty="0"/>
              <a:t>Use both LSND and </a:t>
            </a:r>
            <a:r>
              <a:rPr lang="en-GB" sz="1400" b="0" dirty="0" err="1"/>
              <a:t>MiniBooNE</a:t>
            </a:r>
            <a:r>
              <a:rPr lang="en-GB" sz="1400" b="0" dirty="0"/>
              <a:t> to calculate fitness</a:t>
            </a:r>
          </a:p>
          <a:p>
            <a:r>
              <a:rPr lang="en-GB" sz="1400" dirty="0"/>
              <a:t>Errors on NN predictions</a:t>
            </a:r>
          </a:p>
          <a:p>
            <a:r>
              <a:rPr lang="en-GB" sz="1400" dirty="0"/>
              <a:t>Implement covariance matrices</a:t>
            </a:r>
          </a:p>
          <a:p>
            <a:r>
              <a:rPr lang="en-GB" sz="1400" dirty="0"/>
              <a:t>Electron neutrino reappearance</a:t>
            </a:r>
          </a:p>
          <a:p>
            <a:r>
              <a:rPr lang="en-GB" sz="1400" dirty="0"/>
              <a:t>Use more data</a:t>
            </a:r>
          </a:p>
          <a:p>
            <a:r>
              <a:rPr lang="en-GB" sz="1400" dirty="0"/>
              <a:t>Further integration of the NN into the GA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20C2C8-D6A0-F513-BEAD-8775CF99F8D7}"/>
              </a:ext>
            </a:extLst>
          </p:cNvPr>
          <p:cNvSpPr txBox="1"/>
          <p:nvPr/>
        </p:nvSpPr>
        <p:spPr>
          <a:xfrm>
            <a:off x="11029244" y="2679029"/>
            <a:ext cx="428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51307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6A5D-7C09-983D-526F-08954E290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9613" y="2161347"/>
            <a:ext cx="8137524" cy="4459985"/>
          </a:xfrm>
        </p:spPr>
        <p:txBody>
          <a:bodyPr anchor="ctr">
            <a:normAutofit/>
          </a:bodyPr>
          <a:lstStyle/>
          <a:p>
            <a:r>
              <a:rPr lang="en-GB" sz="1400" b="0" dirty="0"/>
              <a:t>[1] Developments in high energy theory - Scientific Figure on ResearchGate. Available from: https://</a:t>
            </a:r>
            <a:r>
              <a:rPr lang="en-GB" sz="1400" b="0" dirty="0" err="1"/>
              <a:t>www.researchgate.net</a:t>
            </a:r>
            <a:r>
              <a:rPr lang="en-GB" sz="1400" b="0" dirty="0"/>
              <a:t>/figure/A-table-of-the-Standard-Model-particles-showing-their-masses-mass-bounds-From-PBS-NOVA_fig4_45850970 [accessed 29 Nov, 2023]</a:t>
            </a:r>
          </a:p>
          <a:p>
            <a:r>
              <a:rPr lang="en-GB" sz="1400" dirty="0"/>
              <a:t>[2] Search for long-lived heavy neutral leptons and Higgs portal scalars decaying in the </a:t>
            </a:r>
            <a:r>
              <a:rPr lang="en-GB" sz="1400" dirty="0" err="1"/>
              <a:t>MicroBooNE</a:t>
            </a:r>
            <a:r>
              <a:rPr lang="en-GB" sz="1400" dirty="0"/>
              <a:t> detector - Scientific Figure on ResearchGate. Available from: https://</a:t>
            </a:r>
            <a:r>
              <a:rPr lang="en-GB" sz="1400" dirty="0" err="1"/>
              <a:t>www.researchgate.net</a:t>
            </a:r>
            <a:r>
              <a:rPr lang="en-GB" sz="1400" dirty="0"/>
              <a:t>/figure/Illustration-of-the-position-of-the-MicroBooNE-detector-relative-to-the-NuMI-target-and_fig1_365809696 [accessed 29 Nov, 2023]</a:t>
            </a:r>
          </a:p>
          <a:p>
            <a:r>
              <a:rPr lang="en-GB" sz="1400" dirty="0"/>
              <a:t>[3] Design and Construction of the </a:t>
            </a:r>
            <a:r>
              <a:rPr lang="en-GB" sz="1400" dirty="0" err="1"/>
              <a:t>MicroBooNE</a:t>
            </a:r>
            <a:r>
              <a:rPr lang="en-GB" sz="1400" dirty="0"/>
              <a:t> Detector - Scientific Figure on ResearchGate. Available from: https://</a:t>
            </a:r>
            <a:r>
              <a:rPr lang="en-GB" sz="1400" dirty="0" err="1"/>
              <a:t>www.researchgate.net</a:t>
            </a:r>
            <a:r>
              <a:rPr lang="en-GB" sz="1400" dirty="0"/>
              <a:t>/figure/Operational-principle-of-the-MicroBooNE-LArTPC_fig48_311737320 [accessed 29 Nov, 2023]</a:t>
            </a:r>
          </a:p>
          <a:p>
            <a:r>
              <a:rPr lang="en-GB" sz="1400" dirty="0"/>
              <a:t>[4] </a:t>
            </a:r>
            <a:r>
              <a:rPr lang="en-GB" sz="1400" dirty="0" err="1"/>
              <a:t>Hamity</a:t>
            </a:r>
            <a:r>
              <a:rPr lang="en-GB" sz="1400" dirty="0"/>
              <a:t>, G. (2021). Welcome Computing instructions Intro to ML Data visualization Decision Trees Practical Machine Learning Data Science tools &amp; Decision Trees. [online] Available at: https://</a:t>
            </a:r>
            <a:r>
              <a:rPr lang="en-GB" sz="1400" dirty="0" err="1"/>
              <a:t>guillermohamity.github.io</a:t>
            </a:r>
            <a:r>
              <a:rPr lang="en-GB" sz="1400" dirty="0"/>
              <a:t>/</a:t>
            </a:r>
            <a:r>
              <a:rPr lang="en-GB" sz="1400" dirty="0" err="1"/>
              <a:t>daml</a:t>
            </a:r>
            <a:r>
              <a:rPr lang="en-GB" sz="1400" dirty="0"/>
              <a:t>/slides/Lecture2-tools-and-bts.pdf#page=28 [Accessed 29 Nov. 2023].</a:t>
            </a:r>
          </a:p>
        </p:txBody>
      </p:sp>
    </p:spTree>
    <p:extLst>
      <p:ext uri="{BB962C8B-B14F-4D97-AF65-F5344CB8AC3E}">
        <p14:creationId xmlns:p14="http://schemas.microsoft.com/office/powerpoint/2010/main" val="4129942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B9FC63F-DBA5-4C7C-0918-D5C1B1672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18" b="268"/>
          <a:stretch/>
        </p:blipFill>
        <p:spPr>
          <a:xfrm>
            <a:off x="445949" y="1705102"/>
            <a:ext cx="4418532" cy="4775235"/>
          </a:xfrm>
          <a:prstGeom prst="rect">
            <a:avLst/>
          </a:prstGeom>
          <a:ln w="9525">
            <a:noFill/>
          </a:ln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Neutrinos in the Standard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6A5D-7C09-983D-526F-08954E290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717" y="2334922"/>
            <a:ext cx="6677551" cy="389046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Family: Leptons</a:t>
            </a:r>
          </a:p>
          <a:p>
            <a:r>
              <a:rPr lang="en-US" sz="1600" dirty="0"/>
              <a:t>Mass: &lt; 0.17 MeV</a:t>
            </a:r>
          </a:p>
          <a:p>
            <a:r>
              <a:rPr lang="en-US" sz="1600" dirty="0"/>
              <a:t>Charge: Neutral</a:t>
            </a:r>
          </a:p>
          <a:p>
            <a:r>
              <a:rPr lang="en-US" sz="1600" dirty="0"/>
              <a:t>Spin: ½</a:t>
            </a:r>
          </a:p>
          <a:p>
            <a:r>
              <a:rPr lang="en-US" sz="1600" dirty="0"/>
              <a:t>Interaction: Weak interaction</a:t>
            </a:r>
          </a:p>
          <a:p>
            <a:r>
              <a:rPr lang="en-US" sz="1600" dirty="0"/>
              <a:t>Flavours: Electron, Muon, Tau</a:t>
            </a:r>
          </a:p>
          <a:p>
            <a:r>
              <a:rPr lang="en-US" sz="1600" dirty="0"/>
              <a:t>Production: Sun, cosmic rays, accelerators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947110-5E93-7ED7-990F-DD2452BBB9BB}"/>
              </a:ext>
            </a:extLst>
          </p:cNvPr>
          <p:cNvSpPr txBox="1"/>
          <p:nvPr/>
        </p:nvSpPr>
        <p:spPr>
          <a:xfrm>
            <a:off x="2570845" y="6340054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956877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A diagram of a voltage&#10;&#10;Description automatically generated">
            <a:extLst>
              <a:ext uri="{FF2B5EF4-FFF2-40B4-BE49-F238E27FC236}">
                <a16:creationId xmlns:a16="http://schemas.microsoft.com/office/drawing/2014/main" id="{912FFF65-405B-54D7-353A-817AD12B8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20" y="2758249"/>
            <a:ext cx="4335758" cy="2517013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>
                <a:solidFill>
                  <a:schemeClr val="tx1"/>
                </a:solidFill>
              </a:rPr>
              <a:t>Neutrino Oscillations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B6A5D-7C09-983D-526F-08954E290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26256" y="2145216"/>
                <a:ext cx="6677551" cy="3890460"/>
              </a:xfrm>
            </p:spPr>
            <p:txBody>
              <a:bodyPr anchor="ctr">
                <a:normAutofit/>
              </a:bodyPr>
              <a:lstStyle/>
              <a:p>
                <a:r>
                  <a:rPr lang="en-GB" sz="1600" b="0" dirty="0"/>
                  <a:t>First detected in beta decay (</a:t>
                </a:r>
                <a14:m>
                  <m:oMath xmlns:m="http://schemas.openxmlformats.org/officeDocument/2006/math">
                    <m:r>
                      <a:rPr lang="en-GB" sz="1600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600" b="0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GB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GB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GB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Also detected from the Sun due to nuclear fusion</a:t>
                </a:r>
              </a:p>
              <a:p>
                <a:r>
                  <a:rPr lang="en-US" sz="1600" dirty="0"/>
                  <a:t>Solar Neutrino Problem (Homestake Experiment 1965)</a:t>
                </a:r>
              </a:p>
              <a:p>
                <a:r>
                  <a:rPr lang="en-US" sz="1600" dirty="0"/>
                  <a:t>Problem resolved by the Sudbury Neutrino Observatory (SNO) experiment (1999)</a:t>
                </a:r>
              </a:p>
              <a:p>
                <a:r>
                  <a:rPr lang="en-US" sz="1600" dirty="0"/>
                  <a:t>First conclusive proof that neutrinos oscillate (2001)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B6A5D-7C09-983D-526F-08954E290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26256" y="2145216"/>
                <a:ext cx="6677551" cy="3890460"/>
              </a:xfrm>
              <a:blipFill>
                <a:blip r:embed="rId3"/>
                <a:stretch>
                  <a:fillRect l="-5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590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49913CB-0D9F-B50E-7824-E03122EBB2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107" r="-1769" b="-9373"/>
          <a:stretch/>
        </p:blipFill>
        <p:spPr>
          <a:xfrm>
            <a:off x="795338" y="2484689"/>
            <a:ext cx="6509029" cy="2844799"/>
          </a:xfrm>
          <a:prstGeom prst="rect">
            <a:avLst/>
          </a:prstGeom>
          <a:ln w="9525">
            <a:noFill/>
          </a:ln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 err="1">
                <a:solidFill>
                  <a:schemeClr val="tx1"/>
                </a:solidFill>
              </a:rPr>
              <a:t>MicroBooNE</a:t>
            </a:r>
            <a:r>
              <a:rPr lang="en-US" sz="3600" dirty="0">
                <a:solidFill>
                  <a:schemeClr val="tx1"/>
                </a:solidFill>
              </a:rPr>
              <a:t> Detector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6A5D-7C09-983D-526F-08954E290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8550" y="1961859"/>
            <a:ext cx="4298952" cy="3890460"/>
          </a:xfrm>
        </p:spPr>
        <p:txBody>
          <a:bodyPr anchor="ctr">
            <a:normAutofit/>
          </a:bodyPr>
          <a:lstStyle/>
          <a:p>
            <a:r>
              <a:rPr lang="en-GB" sz="1600" dirty="0"/>
              <a:t>Booster Neutrino Beam (BNB)</a:t>
            </a:r>
          </a:p>
          <a:p>
            <a:r>
              <a:rPr lang="en-GB" sz="1600" dirty="0"/>
              <a:t>Neutrino beam from Main Injector (</a:t>
            </a:r>
            <a:r>
              <a:rPr lang="en-GB" sz="1600" dirty="0" err="1"/>
              <a:t>NuMI</a:t>
            </a:r>
            <a:r>
              <a:rPr lang="en-GB" sz="1600" dirty="0"/>
              <a:t>)</a:t>
            </a:r>
          </a:p>
          <a:p>
            <a:r>
              <a:rPr lang="en-GB" sz="1600" dirty="0"/>
              <a:t>120 GeV protons hit graphite target producing charged particles</a:t>
            </a:r>
          </a:p>
          <a:p>
            <a:r>
              <a:rPr lang="en-GB" sz="1600" dirty="0"/>
              <a:t>Electromagnetic horns focus the charged particles</a:t>
            </a:r>
          </a:p>
          <a:p>
            <a:r>
              <a:rPr lang="en-GB" sz="1600" dirty="0"/>
              <a:t>Charged particles decay into neutrinos along decay pipe</a:t>
            </a:r>
          </a:p>
          <a:p>
            <a:r>
              <a:rPr lang="en-GB" sz="1600" dirty="0"/>
              <a:t>Flux from neutrinos in decay pipe as well as absorber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B4D0F-7D12-387F-3D94-E2F0CD81F78B}"/>
              </a:ext>
            </a:extLst>
          </p:cNvPr>
          <p:cNvSpPr txBox="1"/>
          <p:nvPr/>
        </p:nvSpPr>
        <p:spPr>
          <a:xfrm>
            <a:off x="3829813" y="515196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25870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5" descr="A diagram of a diagram of a wave&#10;&#10;Description automatically generated with medium confidence">
            <a:extLst>
              <a:ext uri="{FF2B5EF4-FFF2-40B4-BE49-F238E27FC236}">
                <a16:creationId xmlns:a16="http://schemas.microsoft.com/office/drawing/2014/main" id="{14E27CD1-DBFB-5FB8-E5CC-36CB7B9E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50" y="1898953"/>
            <a:ext cx="5683365" cy="4127362"/>
          </a:xfrm>
          <a:prstGeom prst="rect">
            <a:avLst/>
          </a:prstGeom>
          <a:ln>
            <a:noFill/>
          </a:ln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Time Projection Chamber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6A5D-7C09-983D-526F-08954E290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4350" y="1536700"/>
            <a:ext cx="4883152" cy="4315619"/>
          </a:xfrm>
        </p:spPr>
        <p:txBody>
          <a:bodyPr anchor="ctr">
            <a:normAutofit/>
          </a:bodyPr>
          <a:lstStyle/>
          <a:p>
            <a:r>
              <a:rPr lang="en-GB" sz="1600" dirty="0"/>
              <a:t>Liquid Argon TPC</a:t>
            </a:r>
          </a:p>
          <a:p>
            <a:r>
              <a:rPr lang="en-GB" sz="1600" dirty="0"/>
              <a:t>3 planes of TPC wires with 3 mm spacing at angles of 0, and ± 60 degrees</a:t>
            </a:r>
          </a:p>
          <a:p>
            <a:r>
              <a:rPr lang="en-GB" sz="1600" dirty="0"/>
              <a:t>32 8-in. photomultiplier tubes (PMTs) collect scintillation light produced by argon ionization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7EE96-3795-B173-E36A-B28559704471}"/>
              </a:ext>
            </a:extLst>
          </p:cNvPr>
          <p:cNvSpPr txBox="1"/>
          <p:nvPr/>
        </p:nvSpPr>
        <p:spPr>
          <a:xfrm>
            <a:off x="3072495" y="606425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01941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35">
            <a:extLst>
              <a:ext uri="{FF2B5EF4-FFF2-40B4-BE49-F238E27FC236}">
                <a16:creationId xmlns:a16="http://schemas.microsoft.com/office/drawing/2014/main" id="{08F1E1A1-F89B-6013-1951-1BA6E5DF0F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44387" y="1927353"/>
            <a:ext cx="9652275" cy="4200526"/>
          </a:xfrm>
          <a:prstGeom prst="rect">
            <a:avLst/>
          </a:prstGeom>
          <a:ln>
            <a:noFill/>
          </a:ln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Event Display Example (Y plane)</a:t>
            </a:r>
          </a:p>
        </p:txBody>
      </p:sp>
    </p:spTree>
    <p:extLst>
      <p:ext uri="{BB962C8B-B14F-4D97-AF65-F5344CB8AC3E}">
        <p14:creationId xmlns:p14="http://schemas.microsoft.com/office/powerpoint/2010/main" val="3832045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5">
            <a:extLst>
              <a:ext uri="{FF2B5EF4-FFF2-40B4-BE49-F238E27FC236}">
                <a16:creationId xmlns:a16="http://schemas.microsoft.com/office/drawing/2014/main" id="{9339AB83-7337-1593-4C2A-86B3CB8938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30372" y="183220"/>
            <a:ext cx="7372580" cy="6477272"/>
          </a:xfrm>
          <a:prstGeom prst="rect">
            <a:avLst/>
          </a:prstGeom>
          <a:ln>
            <a:noFill/>
          </a:ln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48" y="2075690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Data Correlations</a:t>
            </a:r>
          </a:p>
        </p:txBody>
      </p:sp>
    </p:spTree>
    <p:extLst>
      <p:ext uri="{BB962C8B-B14F-4D97-AF65-F5344CB8AC3E}">
        <p14:creationId xmlns:p14="http://schemas.microsoft.com/office/powerpoint/2010/main" val="160479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red and blue line&#10;&#10;Description automatically generated with medium confidence">
            <a:extLst>
              <a:ext uri="{FF2B5EF4-FFF2-40B4-BE49-F238E27FC236}">
                <a16:creationId xmlns:a16="http://schemas.microsoft.com/office/drawing/2014/main" id="{78937119-EA3D-D636-C002-8430CCDD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873" y="1351665"/>
            <a:ext cx="3612759" cy="2604547"/>
          </a:xfrm>
          <a:prstGeom prst="rect">
            <a:avLst/>
          </a:prstGeom>
        </p:spPr>
      </p:pic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97296E5-DE81-2B14-8085-E02201B9C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428" y="3867918"/>
            <a:ext cx="3584107" cy="2375216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29D728-3A1B-69A5-4E60-CD10B31F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Decision Trees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C6591B-2599-C8CA-7E7D-7842EEB448E0}"/>
              </a:ext>
            </a:extLst>
          </p:cNvPr>
          <p:cNvSpPr txBox="1"/>
          <p:nvPr/>
        </p:nvSpPr>
        <p:spPr>
          <a:xfrm>
            <a:off x="9189852" y="619208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[4]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6A5D-7C09-983D-526F-08954E290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239" y="1826803"/>
            <a:ext cx="6793121" cy="4416331"/>
          </a:xfrm>
        </p:spPr>
        <p:txBody>
          <a:bodyPr anchor="ctr">
            <a:normAutofit/>
          </a:bodyPr>
          <a:lstStyle/>
          <a:p>
            <a:r>
              <a:rPr lang="en-GB" dirty="0"/>
              <a:t>Pros: </a:t>
            </a:r>
          </a:p>
          <a:p>
            <a:pPr lvl="1"/>
            <a:r>
              <a:rPr lang="en-GB" dirty="0"/>
              <a:t>Simple machine learning model</a:t>
            </a:r>
          </a:p>
          <a:p>
            <a:pPr lvl="1"/>
            <a:r>
              <a:rPr lang="en-GB" dirty="0"/>
              <a:t>Makes cuts for large sets of data across multiple variables </a:t>
            </a:r>
          </a:p>
          <a:p>
            <a:pPr lvl="1"/>
            <a:r>
              <a:rPr lang="en-GB" dirty="0"/>
              <a:t>Captures non-linear patterns</a:t>
            </a:r>
          </a:p>
          <a:p>
            <a:r>
              <a:rPr lang="en-GB" sz="1600" b="0" dirty="0"/>
              <a:t>Cons: </a:t>
            </a:r>
          </a:p>
          <a:p>
            <a:pPr lvl="1"/>
            <a:r>
              <a:rPr lang="en-GB" sz="1400" b="0" dirty="0"/>
              <a:t>Prone to overfitting</a:t>
            </a:r>
          </a:p>
          <a:p>
            <a:pPr lvl="1"/>
            <a:r>
              <a:rPr lang="en-GB" sz="1400" dirty="0"/>
              <a:t>S</a:t>
            </a:r>
            <a:r>
              <a:rPr lang="en-GB" sz="1400" b="0" dirty="0"/>
              <a:t>usceptible to variance in data</a:t>
            </a:r>
          </a:p>
          <a:p>
            <a:r>
              <a:rPr lang="en-GB" sz="1600" dirty="0"/>
              <a:t>Overfitting counteracted using random decision forests</a:t>
            </a:r>
            <a:endParaRPr lang="en-GB" sz="1600" b="0" dirty="0"/>
          </a:p>
        </p:txBody>
      </p:sp>
    </p:spTree>
    <p:extLst>
      <p:ext uri="{BB962C8B-B14F-4D97-AF65-F5344CB8AC3E}">
        <p14:creationId xmlns:p14="http://schemas.microsoft.com/office/powerpoint/2010/main" val="1860874903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7120</TotalTime>
  <Words>1263</Words>
  <Application>Microsoft Office PowerPoint</Application>
  <PresentationFormat>Widescreen</PresentationFormat>
  <Paragraphs>192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Calibri</vt:lpstr>
      <vt:lpstr>Calibri Light</vt:lpstr>
      <vt:lpstr>Cambria Math</vt:lpstr>
      <vt:lpstr>Rockwell</vt:lpstr>
      <vt:lpstr>Times New Roman</vt:lpstr>
      <vt:lpstr>Wingdings</vt:lpstr>
      <vt:lpstr>Atlas</vt:lpstr>
      <vt:lpstr>Study of Muon Neutrino Oscillations Using MicroBooNE Data </vt:lpstr>
      <vt:lpstr>Objectives of the Experiment</vt:lpstr>
      <vt:lpstr>Neutrinos in the Standard Model</vt:lpstr>
      <vt:lpstr>Neutrino Oscillations</vt:lpstr>
      <vt:lpstr>MicroBooNE Detector Setup</vt:lpstr>
      <vt:lpstr>Time Projection Chamber</vt:lpstr>
      <vt:lpstr>Event Display Example (Y plane)</vt:lpstr>
      <vt:lpstr>Data Correlations</vt:lpstr>
      <vt:lpstr>Decision Trees</vt:lpstr>
      <vt:lpstr>Confusion Matrix</vt:lpstr>
      <vt:lpstr>Filtering Data</vt:lpstr>
      <vt:lpstr>Checking Against 2 Flavour Oscillated Data</vt:lpstr>
      <vt:lpstr>3 + 1 Neutrino Model</vt:lpstr>
      <vt:lpstr>Histogram of Oscillated Data at Different Oscillation Parameters </vt:lpstr>
      <vt:lpstr>PowerPoint Presentation</vt:lpstr>
      <vt:lpstr>Goal of Our Extension</vt:lpstr>
      <vt:lpstr>Genetic Algorithm</vt:lpstr>
      <vt:lpstr>PowerPoint Presentation</vt:lpstr>
      <vt:lpstr>Performance of Genetic Algorithm</vt:lpstr>
      <vt:lpstr>Neuroevolutionary Model</vt:lpstr>
      <vt:lpstr>PowerPoint Presentation</vt:lpstr>
      <vt:lpstr>Alternate Representations of Selection Cuts</vt:lpstr>
      <vt:lpstr>PowerPoint Presentation</vt:lpstr>
      <vt:lpstr>Structure of Hybrid CNN</vt:lpstr>
      <vt:lpstr>Performance of Hybrid CNN</vt:lpstr>
      <vt:lpstr>Results of the Neuroevolutionary Model </vt:lpstr>
      <vt:lpstr>Other Interesting Individuals</vt:lpstr>
      <vt:lpstr>Methods to Improve our Results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of Muon Neutrino Oscillations using MicroBooNE Data</dc:title>
  <dc:creator>Ian Osborne</dc:creator>
  <cp:lastModifiedBy>Herbie Warner</cp:lastModifiedBy>
  <cp:revision>19</cp:revision>
  <dcterms:created xsi:type="dcterms:W3CDTF">2023-11-25T11:12:27Z</dcterms:created>
  <dcterms:modified xsi:type="dcterms:W3CDTF">2024-06-12T03:35:02Z</dcterms:modified>
</cp:coreProperties>
</file>